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134960084" r:id="rId4"/>
    <p:sldId id="2134960112" r:id="rId5"/>
    <p:sldId id="2134960119" r:id="rId6"/>
    <p:sldId id="2134960121" r:id="rId7"/>
    <p:sldId id="2134960113" r:id="rId8"/>
    <p:sldId id="2134960099" r:id="rId9"/>
    <p:sldId id="2134960109" r:id="rId10"/>
    <p:sldId id="2134960111" r:id="rId11"/>
    <p:sldId id="2134960117" r:id="rId12"/>
    <p:sldId id="2134960110" r:id="rId13"/>
    <p:sldId id="2134960118" r:id="rId14"/>
    <p:sldId id="263" r:id="rId15"/>
    <p:sldId id="2134960104" r:id="rId16"/>
    <p:sldId id="2134960103" r:id="rId17"/>
    <p:sldId id="2134960105" r:id="rId18"/>
    <p:sldId id="2134960106" r:id="rId19"/>
    <p:sldId id="2134960107" r:id="rId20"/>
    <p:sldId id="2134960115" r:id="rId21"/>
    <p:sldId id="260" r:id="rId22"/>
    <p:sldId id="2134960114" r:id="rId23"/>
    <p:sldId id="2134960122" r:id="rId24"/>
    <p:sldId id="2134960120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5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55"/>
    <p:restoredTop sz="94220"/>
  </p:normalViewPr>
  <p:slideViewPr>
    <p:cSldViewPr>
      <p:cViewPr varScale="1">
        <p:scale>
          <a:sx n="95" d="100"/>
          <a:sy n="95" d="100"/>
        </p:scale>
        <p:origin x="1480" y="472"/>
      </p:cViewPr>
      <p:guideLst>
        <p:guide orient="horz" pos="3838"/>
        <p:guide pos="55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A3C30B-6ED0-4A44-A0EA-D1B65FD5D162}" type="doc">
      <dgm:prSet loTypeId="urn:microsoft.com/office/officeart/2009/3/layout/RandomtoResultProcess" loCatId="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95D5527D-2FD9-0D43-87CD-0C1BC8DB1523}">
      <dgm:prSet phldrT="[Testo]"/>
      <dgm:spPr/>
      <dgm:t>
        <a:bodyPr/>
        <a:lstStyle/>
        <a:p>
          <a:r>
            <a:rPr lang="it-IT" b="1" dirty="0"/>
            <a:t>Poli=molte</a:t>
          </a:r>
        </a:p>
        <a:p>
          <a:r>
            <a:rPr lang="it-IT" b="1" dirty="0"/>
            <a:t>Cito=cellule</a:t>
          </a:r>
        </a:p>
        <a:p>
          <a:r>
            <a:rPr lang="it-IT" b="1" dirty="0"/>
            <a:t>Ema=sangue</a:t>
          </a:r>
        </a:p>
      </dgm:t>
    </dgm:pt>
    <dgm:pt modelId="{3714E705-4481-2640-86FA-4DD8BC65CBED}" type="parTrans" cxnId="{FA0BBFD6-7E71-CD4E-A3A9-0974D70E1A84}">
      <dgm:prSet/>
      <dgm:spPr/>
      <dgm:t>
        <a:bodyPr/>
        <a:lstStyle/>
        <a:p>
          <a:endParaRPr lang="it-IT"/>
        </a:p>
      </dgm:t>
    </dgm:pt>
    <dgm:pt modelId="{9EC3F7BC-23ED-2F4C-9729-FF14CBF5D482}" type="sibTrans" cxnId="{FA0BBFD6-7E71-CD4E-A3A9-0974D70E1A84}">
      <dgm:prSet/>
      <dgm:spPr/>
      <dgm:t>
        <a:bodyPr/>
        <a:lstStyle/>
        <a:p>
          <a:endParaRPr lang="it-IT"/>
        </a:p>
      </dgm:t>
    </dgm:pt>
    <dgm:pt modelId="{308CABD4-4F44-2146-B999-6FA653E93388}">
      <dgm:prSet phldrT="[Testo]" custT="1"/>
      <dgm:spPr/>
      <dgm:t>
        <a:bodyPr/>
        <a:lstStyle/>
        <a:p>
          <a:r>
            <a:rPr lang="it-IT" sz="3200" dirty="0"/>
            <a:t>Policitemia </a:t>
          </a:r>
        </a:p>
      </dgm:t>
    </dgm:pt>
    <dgm:pt modelId="{EEA72744-6218-5A48-B3BB-2BAFBDCA6359}" type="parTrans" cxnId="{8BD83838-06A0-344E-9181-E2B5907858F3}">
      <dgm:prSet/>
      <dgm:spPr/>
      <dgm:t>
        <a:bodyPr/>
        <a:lstStyle/>
        <a:p>
          <a:endParaRPr lang="it-IT"/>
        </a:p>
      </dgm:t>
    </dgm:pt>
    <dgm:pt modelId="{17AAB8EC-BA98-0846-A7EA-CEE0E4EB1795}" type="sibTrans" cxnId="{8BD83838-06A0-344E-9181-E2B5907858F3}">
      <dgm:prSet/>
      <dgm:spPr/>
      <dgm:t>
        <a:bodyPr/>
        <a:lstStyle/>
        <a:p>
          <a:endParaRPr lang="it-IT"/>
        </a:p>
      </dgm:t>
    </dgm:pt>
    <dgm:pt modelId="{D212E9B0-97C2-ED43-AA99-42CBE55CEC73}">
      <dgm:prSet custT="1"/>
      <dgm:spPr>
        <a:solidFill>
          <a:srgbClr val="C00000"/>
        </a:solidFill>
      </dgm:spPr>
      <dgm:t>
        <a:bodyPr/>
        <a:lstStyle/>
        <a:p>
          <a:r>
            <a:rPr lang="it-IT" sz="2400" dirty="0"/>
            <a:t>Vera= non relativa e non secondaria</a:t>
          </a:r>
        </a:p>
      </dgm:t>
    </dgm:pt>
    <dgm:pt modelId="{2DD6A1C2-EC68-2E41-9DEB-D6FF5150FFED}" type="parTrans" cxnId="{1C670D2D-7436-F24A-99E9-00A6112C6854}">
      <dgm:prSet/>
      <dgm:spPr/>
      <dgm:t>
        <a:bodyPr/>
        <a:lstStyle/>
        <a:p>
          <a:endParaRPr lang="it-IT"/>
        </a:p>
      </dgm:t>
    </dgm:pt>
    <dgm:pt modelId="{D19E968C-86C1-C146-B8B9-31C15633BE19}" type="sibTrans" cxnId="{1C670D2D-7436-F24A-99E9-00A6112C6854}">
      <dgm:prSet/>
      <dgm:spPr/>
      <dgm:t>
        <a:bodyPr/>
        <a:lstStyle/>
        <a:p>
          <a:endParaRPr lang="it-IT"/>
        </a:p>
      </dgm:t>
    </dgm:pt>
    <dgm:pt modelId="{D2B5B525-5A57-D548-BD01-44BF7B6A277B}" type="pres">
      <dgm:prSet presAssocID="{42A3C30B-6ED0-4A44-A0EA-D1B65FD5D162}" presName="Name0" presStyleCnt="0">
        <dgm:presLayoutVars>
          <dgm:dir/>
          <dgm:animOne val="branch"/>
          <dgm:animLvl val="lvl"/>
        </dgm:presLayoutVars>
      </dgm:prSet>
      <dgm:spPr/>
    </dgm:pt>
    <dgm:pt modelId="{A65072B8-AD5A-6140-8FF5-CEC616C09558}" type="pres">
      <dgm:prSet presAssocID="{95D5527D-2FD9-0D43-87CD-0C1BC8DB1523}" presName="chaos" presStyleCnt="0"/>
      <dgm:spPr/>
    </dgm:pt>
    <dgm:pt modelId="{E1D7E6BD-9429-3742-A556-A7BD6AB7CF1A}" type="pres">
      <dgm:prSet presAssocID="{95D5527D-2FD9-0D43-87CD-0C1BC8DB1523}" presName="parTx1" presStyleLbl="revTx" presStyleIdx="0" presStyleCnt="2"/>
      <dgm:spPr/>
    </dgm:pt>
    <dgm:pt modelId="{4D74E179-34B0-9E40-B855-5EE09055D16E}" type="pres">
      <dgm:prSet presAssocID="{95D5527D-2FD9-0D43-87CD-0C1BC8DB1523}" presName="c1" presStyleLbl="node1" presStyleIdx="0" presStyleCnt="19"/>
      <dgm:spPr>
        <a:solidFill>
          <a:srgbClr val="C00000"/>
        </a:solidFill>
      </dgm:spPr>
    </dgm:pt>
    <dgm:pt modelId="{32C6C446-5AC0-6E49-A600-AC075B3B969E}" type="pres">
      <dgm:prSet presAssocID="{95D5527D-2FD9-0D43-87CD-0C1BC8DB1523}" presName="c2" presStyleLbl="node1" presStyleIdx="1" presStyleCnt="19"/>
      <dgm:spPr>
        <a:solidFill>
          <a:srgbClr val="C00000"/>
        </a:solidFill>
      </dgm:spPr>
    </dgm:pt>
    <dgm:pt modelId="{C91CBF00-3A99-D841-927C-004397FA4852}" type="pres">
      <dgm:prSet presAssocID="{95D5527D-2FD9-0D43-87CD-0C1BC8DB1523}" presName="c3" presStyleLbl="node1" presStyleIdx="2" presStyleCnt="19"/>
      <dgm:spPr>
        <a:solidFill>
          <a:srgbClr val="C00000"/>
        </a:solidFill>
      </dgm:spPr>
    </dgm:pt>
    <dgm:pt modelId="{B025DB31-C291-2640-8863-69D82C47D09F}" type="pres">
      <dgm:prSet presAssocID="{95D5527D-2FD9-0D43-87CD-0C1BC8DB1523}" presName="c4" presStyleLbl="node1" presStyleIdx="3" presStyleCnt="19"/>
      <dgm:spPr>
        <a:solidFill>
          <a:srgbClr val="C00000"/>
        </a:solidFill>
      </dgm:spPr>
    </dgm:pt>
    <dgm:pt modelId="{A2C1ED14-1836-3E4B-AE96-120BBE407846}" type="pres">
      <dgm:prSet presAssocID="{95D5527D-2FD9-0D43-87CD-0C1BC8DB1523}" presName="c5" presStyleLbl="node1" presStyleIdx="4" presStyleCnt="19"/>
      <dgm:spPr>
        <a:solidFill>
          <a:srgbClr val="C00000"/>
        </a:solidFill>
      </dgm:spPr>
    </dgm:pt>
    <dgm:pt modelId="{8093AAA9-9A10-5649-92E7-90DDE751ABA0}" type="pres">
      <dgm:prSet presAssocID="{95D5527D-2FD9-0D43-87CD-0C1BC8DB1523}" presName="c6" presStyleLbl="node1" presStyleIdx="5" presStyleCnt="19"/>
      <dgm:spPr>
        <a:solidFill>
          <a:srgbClr val="C00000"/>
        </a:solidFill>
      </dgm:spPr>
    </dgm:pt>
    <dgm:pt modelId="{0ACFC66D-F4EB-A24B-8F1F-A96E61B55F1D}" type="pres">
      <dgm:prSet presAssocID="{95D5527D-2FD9-0D43-87CD-0C1BC8DB1523}" presName="c7" presStyleLbl="node1" presStyleIdx="6" presStyleCnt="19"/>
      <dgm:spPr>
        <a:solidFill>
          <a:srgbClr val="C00000"/>
        </a:solidFill>
      </dgm:spPr>
    </dgm:pt>
    <dgm:pt modelId="{14ED4928-F3EB-4A49-BF3C-8390EE94F043}" type="pres">
      <dgm:prSet presAssocID="{95D5527D-2FD9-0D43-87CD-0C1BC8DB1523}" presName="c8" presStyleLbl="node1" presStyleIdx="7" presStyleCnt="19"/>
      <dgm:spPr>
        <a:solidFill>
          <a:srgbClr val="C00000"/>
        </a:solidFill>
      </dgm:spPr>
    </dgm:pt>
    <dgm:pt modelId="{1D8DD041-579C-6341-98C6-ED547E034B77}" type="pres">
      <dgm:prSet presAssocID="{95D5527D-2FD9-0D43-87CD-0C1BC8DB1523}" presName="c9" presStyleLbl="node1" presStyleIdx="8" presStyleCnt="19"/>
      <dgm:spPr>
        <a:solidFill>
          <a:srgbClr val="C00000"/>
        </a:solidFill>
      </dgm:spPr>
    </dgm:pt>
    <dgm:pt modelId="{D71747D6-7817-8742-A619-4FD59CC03EB7}" type="pres">
      <dgm:prSet presAssocID="{95D5527D-2FD9-0D43-87CD-0C1BC8DB1523}" presName="c10" presStyleLbl="node1" presStyleIdx="9" presStyleCnt="19"/>
      <dgm:spPr>
        <a:solidFill>
          <a:srgbClr val="C00000"/>
        </a:solidFill>
      </dgm:spPr>
    </dgm:pt>
    <dgm:pt modelId="{4B90993F-CA54-9643-8BED-7FF120F27C66}" type="pres">
      <dgm:prSet presAssocID="{95D5527D-2FD9-0D43-87CD-0C1BC8DB1523}" presName="c11" presStyleLbl="node1" presStyleIdx="10" presStyleCnt="19"/>
      <dgm:spPr>
        <a:solidFill>
          <a:srgbClr val="C00000"/>
        </a:solidFill>
      </dgm:spPr>
    </dgm:pt>
    <dgm:pt modelId="{031ED9CA-440F-5D4E-B9B5-6AC8811033E2}" type="pres">
      <dgm:prSet presAssocID="{95D5527D-2FD9-0D43-87CD-0C1BC8DB1523}" presName="c12" presStyleLbl="node1" presStyleIdx="11" presStyleCnt="19"/>
      <dgm:spPr>
        <a:solidFill>
          <a:srgbClr val="C00000"/>
        </a:solidFill>
      </dgm:spPr>
    </dgm:pt>
    <dgm:pt modelId="{8C16807D-B1A7-DA43-AECA-35DA0FDBCEC8}" type="pres">
      <dgm:prSet presAssocID="{95D5527D-2FD9-0D43-87CD-0C1BC8DB1523}" presName="c13" presStyleLbl="node1" presStyleIdx="12" presStyleCnt="19"/>
      <dgm:spPr>
        <a:solidFill>
          <a:srgbClr val="C00000"/>
        </a:solidFill>
      </dgm:spPr>
    </dgm:pt>
    <dgm:pt modelId="{8FE84C3C-A131-444E-96A9-7553062D9FEC}" type="pres">
      <dgm:prSet presAssocID="{95D5527D-2FD9-0D43-87CD-0C1BC8DB1523}" presName="c14" presStyleLbl="node1" presStyleIdx="13" presStyleCnt="19"/>
      <dgm:spPr>
        <a:solidFill>
          <a:srgbClr val="C00000"/>
        </a:solidFill>
      </dgm:spPr>
    </dgm:pt>
    <dgm:pt modelId="{B8BC93F7-5770-164D-80EB-6386817863FE}" type="pres">
      <dgm:prSet presAssocID="{95D5527D-2FD9-0D43-87CD-0C1BC8DB1523}" presName="c15" presStyleLbl="node1" presStyleIdx="14" presStyleCnt="19"/>
      <dgm:spPr>
        <a:solidFill>
          <a:srgbClr val="C00000"/>
        </a:solidFill>
      </dgm:spPr>
    </dgm:pt>
    <dgm:pt modelId="{7957C371-AE1B-F443-8320-16D2D18041FC}" type="pres">
      <dgm:prSet presAssocID="{95D5527D-2FD9-0D43-87CD-0C1BC8DB1523}" presName="c16" presStyleLbl="node1" presStyleIdx="15" presStyleCnt="19"/>
      <dgm:spPr>
        <a:solidFill>
          <a:srgbClr val="C00000"/>
        </a:solidFill>
      </dgm:spPr>
    </dgm:pt>
    <dgm:pt modelId="{E08B2779-918B-254E-B66C-AAEB4794DCB3}" type="pres">
      <dgm:prSet presAssocID="{95D5527D-2FD9-0D43-87CD-0C1BC8DB1523}" presName="c17" presStyleLbl="node1" presStyleIdx="16" presStyleCnt="19"/>
      <dgm:spPr>
        <a:solidFill>
          <a:srgbClr val="C00000"/>
        </a:solidFill>
      </dgm:spPr>
    </dgm:pt>
    <dgm:pt modelId="{E8440F68-542A-A944-BB50-3892AA94ED3D}" type="pres">
      <dgm:prSet presAssocID="{95D5527D-2FD9-0D43-87CD-0C1BC8DB1523}" presName="c18" presStyleLbl="node1" presStyleIdx="17" presStyleCnt="19"/>
      <dgm:spPr>
        <a:solidFill>
          <a:srgbClr val="C00000"/>
        </a:solidFill>
      </dgm:spPr>
    </dgm:pt>
    <dgm:pt modelId="{A8292EFE-4D75-B045-944B-AB0B3C4FF7FB}" type="pres">
      <dgm:prSet presAssocID="{9EC3F7BC-23ED-2F4C-9729-FF14CBF5D482}" presName="chevronComposite1" presStyleCnt="0"/>
      <dgm:spPr/>
    </dgm:pt>
    <dgm:pt modelId="{05A1DDE9-14B1-3844-B072-63077231B6B9}" type="pres">
      <dgm:prSet presAssocID="{9EC3F7BC-23ED-2F4C-9729-FF14CBF5D482}" presName="chevron1" presStyleLbl="sibTrans2D1" presStyleIdx="0" presStyleCnt="2"/>
      <dgm:spPr>
        <a:solidFill>
          <a:srgbClr val="C00000">
            <a:alpha val="36863"/>
          </a:srgbClr>
        </a:solidFill>
      </dgm:spPr>
    </dgm:pt>
    <dgm:pt modelId="{BED598BD-96F6-A142-9E0B-FCB4D8248E7C}" type="pres">
      <dgm:prSet presAssocID="{9EC3F7BC-23ED-2F4C-9729-FF14CBF5D482}" presName="spChevron1" presStyleCnt="0"/>
      <dgm:spPr/>
    </dgm:pt>
    <dgm:pt modelId="{574ADB72-E424-EC46-A0BA-FF97C7896B35}" type="pres">
      <dgm:prSet presAssocID="{308CABD4-4F44-2146-B999-6FA653E93388}" presName="middle" presStyleCnt="0"/>
      <dgm:spPr/>
    </dgm:pt>
    <dgm:pt modelId="{5821AE61-B7E0-814F-9A32-631D4A754AA0}" type="pres">
      <dgm:prSet presAssocID="{308CABD4-4F44-2146-B999-6FA653E93388}" presName="parTxMid" presStyleLbl="revTx" presStyleIdx="1" presStyleCnt="2" custLinFactNeighborX="-9547" custLinFactNeighborY="1727"/>
      <dgm:spPr/>
    </dgm:pt>
    <dgm:pt modelId="{20BBB1A9-3BB3-9742-981E-545119B440AA}" type="pres">
      <dgm:prSet presAssocID="{308CABD4-4F44-2146-B999-6FA653E93388}" presName="spMid" presStyleCnt="0"/>
      <dgm:spPr/>
    </dgm:pt>
    <dgm:pt modelId="{22BD1584-22ED-A549-9BEA-2FEBAD4E5203}" type="pres">
      <dgm:prSet presAssocID="{17AAB8EC-BA98-0846-A7EA-CEE0E4EB1795}" presName="chevronComposite1" presStyleCnt="0"/>
      <dgm:spPr/>
    </dgm:pt>
    <dgm:pt modelId="{C8A7E5B8-9236-1C43-8885-C8627671E88F}" type="pres">
      <dgm:prSet presAssocID="{17AAB8EC-BA98-0846-A7EA-CEE0E4EB1795}" presName="chevron1" presStyleLbl="sibTrans2D1" presStyleIdx="1" presStyleCnt="2" custLinFactNeighborX="-92036" custLinFactNeighborY="1775"/>
      <dgm:spPr>
        <a:solidFill>
          <a:srgbClr val="C00000">
            <a:alpha val="36863"/>
          </a:srgbClr>
        </a:solidFill>
      </dgm:spPr>
    </dgm:pt>
    <dgm:pt modelId="{354A67EB-AAB0-CA47-8533-952F27485498}" type="pres">
      <dgm:prSet presAssocID="{17AAB8EC-BA98-0846-A7EA-CEE0E4EB1795}" presName="spChevron1" presStyleCnt="0"/>
      <dgm:spPr/>
    </dgm:pt>
    <dgm:pt modelId="{D256E877-D5F0-3242-AB67-62747FFD52BB}" type="pres">
      <dgm:prSet presAssocID="{D212E9B0-97C2-ED43-AA99-42CBE55CEC73}" presName="last" presStyleCnt="0"/>
      <dgm:spPr/>
    </dgm:pt>
    <dgm:pt modelId="{7F2AC5AF-3181-F34A-896D-20CF5F57CE64}" type="pres">
      <dgm:prSet presAssocID="{D212E9B0-97C2-ED43-AA99-42CBE55CEC73}" presName="circleTx" presStyleLbl="node1" presStyleIdx="18" presStyleCnt="19" custScaleX="101598" custLinFactNeighborX="-34386" custLinFactNeighborY="-6012"/>
      <dgm:spPr/>
    </dgm:pt>
    <dgm:pt modelId="{7EB3CBA6-A32C-AA47-B001-5FE4040D0223}" type="pres">
      <dgm:prSet presAssocID="{D212E9B0-97C2-ED43-AA99-42CBE55CEC73}" presName="spN" presStyleCnt="0"/>
      <dgm:spPr/>
    </dgm:pt>
  </dgm:ptLst>
  <dgm:cxnLst>
    <dgm:cxn modelId="{38C9BE18-267E-A642-B32B-3B4D0C3C5186}" type="presOf" srcId="{42A3C30B-6ED0-4A44-A0EA-D1B65FD5D162}" destId="{D2B5B525-5A57-D548-BD01-44BF7B6A277B}" srcOrd="0" destOrd="0" presId="urn:microsoft.com/office/officeart/2009/3/layout/RandomtoResultProcess"/>
    <dgm:cxn modelId="{F13C3E1C-A231-FB44-B9FC-094695D9DE67}" type="presOf" srcId="{D212E9B0-97C2-ED43-AA99-42CBE55CEC73}" destId="{7F2AC5AF-3181-F34A-896D-20CF5F57CE64}" srcOrd="0" destOrd="0" presId="urn:microsoft.com/office/officeart/2009/3/layout/RandomtoResultProcess"/>
    <dgm:cxn modelId="{503AC323-8122-0341-AE91-2E2D0EB58B2F}" type="presOf" srcId="{95D5527D-2FD9-0D43-87CD-0C1BC8DB1523}" destId="{E1D7E6BD-9429-3742-A556-A7BD6AB7CF1A}" srcOrd="0" destOrd="0" presId="urn:microsoft.com/office/officeart/2009/3/layout/RandomtoResultProcess"/>
    <dgm:cxn modelId="{1C670D2D-7436-F24A-99E9-00A6112C6854}" srcId="{42A3C30B-6ED0-4A44-A0EA-D1B65FD5D162}" destId="{D212E9B0-97C2-ED43-AA99-42CBE55CEC73}" srcOrd="2" destOrd="0" parTransId="{2DD6A1C2-EC68-2E41-9DEB-D6FF5150FFED}" sibTransId="{D19E968C-86C1-C146-B8B9-31C15633BE19}"/>
    <dgm:cxn modelId="{8BD83838-06A0-344E-9181-E2B5907858F3}" srcId="{42A3C30B-6ED0-4A44-A0EA-D1B65FD5D162}" destId="{308CABD4-4F44-2146-B999-6FA653E93388}" srcOrd="1" destOrd="0" parTransId="{EEA72744-6218-5A48-B3BB-2BAFBDCA6359}" sibTransId="{17AAB8EC-BA98-0846-A7EA-CEE0E4EB1795}"/>
    <dgm:cxn modelId="{9B74CE65-BEFE-4747-A25E-A7EED4A9E08E}" type="presOf" srcId="{308CABD4-4F44-2146-B999-6FA653E93388}" destId="{5821AE61-B7E0-814F-9A32-631D4A754AA0}" srcOrd="0" destOrd="0" presId="urn:microsoft.com/office/officeart/2009/3/layout/RandomtoResultProcess"/>
    <dgm:cxn modelId="{FA0BBFD6-7E71-CD4E-A3A9-0974D70E1A84}" srcId="{42A3C30B-6ED0-4A44-A0EA-D1B65FD5D162}" destId="{95D5527D-2FD9-0D43-87CD-0C1BC8DB1523}" srcOrd="0" destOrd="0" parTransId="{3714E705-4481-2640-86FA-4DD8BC65CBED}" sibTransId="{9EC3F7BC-23ED-2F4C-9729-FF14CBF5D482}"/>
    <dgm:cxn modelId="{C42B690E-93D0-7442-B58D-B9B6BEBEE5F2}" type="presParOf" srcId="{D2B5B525-5A57-D548-BD01-44BF7B6A277B}" destId="{A65072B8-AD5A-6140-8FF5-CEC616C09558}" srcOrd="0" destOrd="0" presId="urn:microsoft.com/office/officeart/2009/3/layout/RandomtoResultProcess"/>
    <dgm:cxn modelId="{1EFEEAC3-D4F7-CB47-93EF-551D61B99285}" type="presParOf" srcId="{A65072B8-AD5A-6140-8FF5-CEC616C09558}" destId="{E1D7E6BD-9429-3742-A556-A7BD6AB7CF1A}" srcOrd="0" destOrd="0" presId="urn:microsoft.com/office/officeart/2009/3/layout/RandomtoResultProcess"/>
    <dgm:cxn modelId="{B16006FE-4088-2E4F-89FB-8A68A31A7491}" type="presParOf" srcId="{A65072B8-AD5A-6140-8FF5-CEC616C09558}" destId="{4D74E179-34B0-9E40-B855-5EE09055D16E}" srcOrd="1" destOrd="0" presId="urn:microsoft.com/office/officeart/2009/3/layout/RandomtoResultProcess"/>
    <dgm:cxn modelId="{13F694E0-278D-1E4E-B160-CF8BDA0AF154}" type="presParOf" srcId="{A65072B8-AD5A-6140-8FF5-CEC616C09558}" destId="{32C6C446-5AC0-6E49-A600-AC075B3B969E}" srcOrd="2" destOrd="0" presId="urn:microsoft.com/office/officeart/2009/3/layout/RandomtoResultProcess"/>
    <dgm:cxn modelId="{474D2A41-0256-BC4D-8BC4-767757B0BC9F}" type="presParOf" srcId="{A65072B8-AD5A-6140-8FF5-CEC616C09558}" destId="{C91CBF00-3A99-D841-927C-004397FA4852}" srcOrd="3" destOrd="0" presId="urn:microsoft.com/office/officeart/2009/3/layout/RandomtoResultProcess"/>
    <dgm:cxn modelId="{E553F0A4-C0D3-5644-A132-387A4E5AB659}" type="presParOf" srcId="{A65072B8-AD5A-6140-8FF5-CEC616C09558}" destId="{B025DB31-C291-2640-8863-69D82C47D09F}" srcOrd="4" destOrd="0" presId="urn:microsoft.com/office/officeart/2009/3/layout/RandomtoResultProcess"/>
    <dgm:cxn modelId="{1BD535F7-4DE8-3240-B47E-35BDF4E7B7B4}" type="presParOf" srcId="{A65072B8-AD5A-6140-8FF5-CEC616C09558}" destId="{A2C1ED14-1836-3E4B-AE96-120BBE407846}" srcOrd="5" destOrd="0" presId="urn:microsoft.com/office/officeart/2009/3/layout/RandomtoResultProcess"/>
    <dgm:cxn modelId="{6288640A-3458-7C46-8A6E-F7267651FD00}" type="presParOf" srcId="{A65072B8-AD5A-6140-8FF5-CEC616C09558}" destId="{8093AAA9-9A10-5649-92E7-90DDE751ABA0}" srcOrd="6" destOrd="0" presId="urn:microsoft.com/office/officeart/2009/3/layout/RandomtoResultProcess"/>
    <dgm:cxn modelId="{5C738634-3F53-BF4B-A264-8C98DB5024AE}" type="presParOf" srcId="{A65072B8-AD5A-6140-8FF5-CEC616C09558}" destId="{0ACFC66D-F4EB-A24B-8F1F-A96E61B55F1D}" srcOrd="7" destOrd="0" presId="urn:microsoft.com/office/officeart/2009/3/layout/RandomtoResultProcess"/>
    <dgm:cxn modelId="{29A41AAD-3363-0F43-9C55-8654841DDC11}" type="presParOf" srcId="{A65072B8-AD5A-6140-8FF5-CEC616C09558}" destId="{14ED4928-F3EB-4A49-BF3C-8390EE94F043}" srcOrd="8" destOrd="0" presId="urn:microsoft.com/office/officeart/2009/3/layout/RandomtoResultProcess"/>
    <dgm:cxn modelId="{EA220B9E-73A5-EC45-910E-ECC89C42C12F}" type="presParOf" srcId="{A65072B8-AD5A-6140-8FF5-CEC616C09558}" destId="{1D8DD041-579C-6341-98C6-ED547E034B77}" srcOrd="9" destOrd="0" presId="urn:microsoft.com/office/officeart/2009/3/layout/RandomtoResultProcess"/>
    <dgm:cxn modelId="{7816733A-6B9B-7047-AF4A-B6EE795339F9}" type="presParOf" srcId="{A65072B8-AD5A-6140-8FF5-CEC616C09558}" destId="{D71747D6-7817-8742-A619-4FD59CC03EB7}" srcOrd="10" destOrd="0" presId="urn:microsoft.com/office/officeart/2009/3/layout/RandomtoResultProcess"/>
    <dgm:cxn modelId="{DB4EB30F-CD8B-C94A-A4E2-8C4A5966CCF3}" type="presParOf" srcId="{A65072B8-AD5A-6140-8FF5-CEC616C09558}" destId="{4B90993F-CA54-9643-8BED-7FF120F27C66}" srcOrd="11" destOrd="0" presId="urn:microsoft.com/office/officeart/2009/3/layout/RandomtoResultProcess"/>
    <dgm:cxn modelId="{F9D3675A-E143-DA41-A313-DD59DFE5E174}" type="presParOf" srcId="{A65072B8-AD5A-6140-8FF5-CEC616C09558}" destId="{031ED9CA-440F-5D4E-B9B5-6AC8811033E2}" srcOrd="12" destOrd="0" presId="urn:microsoft.com/office/officeart/2009/3/layout/RandomtoResultProcess"/>
    <dgm:cxn modelId="{6BEFD4B5-E74A-0E42-A751-405FAD730C9B}" type="presParOf" srcId="{A65072B8-AD5A-6140-8FF5-CEC616C09558}" destId="{8C16807D-B1A7-DA43-AECA-35DA0FDBCEC8}" srcOrd="13" destOrd="0" presId="urn:microsoft.com/office/officeart/2009/3/layout/RandomtoResultProcess"/>
    <dgm:cxn modelId="{03562C6C-0FF4-574D-9337-3419AE3A6ACF}" type="presParOf" srcId="{A65072B8-AD5A-6140-8FF5-CEC616C09558}" destId="{8FE84C3C-A131-444E-96A9-7553062D9FEC}" srcOrd="14" destOrd="0" presId="urn:microsoft.com/office/officeart/2009/3/layout/RandomtoResultProcess"/>
    <dgm:cxn modelId="{95AC9105-BDF2-084B-8A74-FF5A5220ED47}" type="presParOf" srcId="{A65072B8-AD5A-6140-8FF5-CEC616C09558}" destId="{B8BC93F7-5770-164D-80EB-6386817863FE}" srcOrd="15" destOrd="0" presId="urn:microsoft.com/office/officeart/2009/3/layout/RandomtoResultProcess"/>
    <dgm:cxn modelId="{6C9CE91D-56A9-4C49-8350-77416D0FC0BD}" type="presParOf" srcId="{A65072B8-AD5A-6140-8FF5-CEC616C09558}" destId="{7957C371-AE1B-F443-8320-16D2D18041FC}" srcOrd="16" destOrd="0" presId="urn:microsoft.com/office/officeart/2009/3/layout/RandomtoResultProcess"/>
    <dgm:cxn modelId="{2C57568F-8519-F648-A900-61BAC7BA5BC4}" type="presParOf" srcId="{A65072B8-AD5A-6140-8FF5-CEC616C09558}" destId="{E08B2779-918B-254E-B66C-AAEB4794DCB3}" srcOrd="17" destOrd="0" presId="urn:microsoft.com/office/officeart/2009/3/layout/RandomtoResultProcess"/>
    <dgm:cxn modelId="{BC6A0CAA-5D08-CD42-8910-E80298D2D971}" type="presParOf" srcId="{A65072B8-AD5A-6140-8FF5-CEC616C09558}" destId="{E8440F68-542A-A944-BB50-3892AA94ED3D}" srcOrd="18" destOrd="0" presId="urn:microsoft.com/office/officeart/2009/3/layout/RandomtoResultProcess"/>
    <dgm:cxn modelId="{EA644543-204F-3E41-8329-7D2AE89549EF}" type="presParOf" srcId="{D2B5B525-5A57-D548-BD01-44BF7B6A277B}" destId="{A8292EFE-4D75-B045-944B-AB0B3C4FF7FB}" srcOrd="1" destOrd="0" presId="urn:microsoft.com/office/officeart/2009/3/layout/RandomtoResultProcess"/>
    <dgm:cxn modelId="{2C13CE0C-CC6A-2144-BDE2-D1ACBB24246C}" type="presParOf" srcId="{A8292EFE-4D75-B045-944B-AB0B3C4FF7FB}" destId="{05A1DDE9-14B1-3844-B072-63077231B6B9}" srcOrd="0" destOrd="0" presId="urn:microsoft.com/office/officeart/2009/3/layout/RandomtoResultProcess"/>
    <dgm:cxn modelId="{AB23951B-01CA-B54E-B69B-2B4FBBB69C6C}" type="presParOf" srcId="{A8292EFE-4D75-B045-944B-AB0B3C4FF7FB}" destId="{BED598BD-96F6-A142-9E0B-FCB4D8248E7C}" srcOrd="1" destOrd="0" presId="urn:microsoft.com/office/officeart/2009/3/layout/RandomtoResultProcess"/>
    <dgm:cxn modelId="{25B05C03-6410-CF49-9E46-BE7957C63435}" type="presParOf" srcId="{D2B5B525-5A57-D548-BD01-44BF7B6A277B}" destId="{574ADB72-E424-EC46-A0BA-FF97C7896B35}" srcOrd="2" destOrd="0" presId="urn:microsoft.com/office/officeart/2009/3/layout/RandomtoResultProcess"/>
    <dgm:cxn modelId="{E30F9C0B-BFEB-7946-8DE6-96285C7ED266}" type="presParOf" srcId="{574ADB72-E424-EC46-A0BA-FF97C7896B35}" destId="{5821AE61-B7E0-814F-9A32-631D4A754AA0}" srcOrd="0" destOrd="0" presId="urn:microsoft.com/office/officeart/2009/3/layout/RandomtoResultProcess"/>
    <dgm:cxn modelId="{955AC58B-F1B4-D944-A6B2-53EBB2B0B54C}" type="presParOf" srcId="{574ADB72-E424-EC46-A0BA-FF97C7896B35}" destId="{20BBB1A9-3BB3-9742-981E-545119B440AA}" srcOrd="1" destOrd="0" presId="urn:microsoft.com/office/officeart/2009/3/layout/RandomtoResultProcess"/>
    <dgm:cxn modelId="{B302FE35-2234-AB4F-9970-EE6D85FA00FE}" type="presParOf" srcId="{D2B5B525-5A57-D548-BD01-44BF7B6A277B}" destId="{22BD1584-22ED-A549-9BEA-2FEBAD4E5203}" srcOrd="3" destOrd="0" presId="urn:microsoft.com/office/officeart/2009/3/layout/RandomtoResultProcess"/>
    <dgm:cxn modelId="{B6040BAF-0C62-1B49-9B61-5E180C0C378D}" type="presParOf" srcId="{22BD1584-22ED-A549-9BEA-2FEBAD4E5203}" destId="{C8A7E5B8-9236-1C43-8885-C8627671E88F}" srcOrd="0" destOrd="0" presId="urn:microsoft.com/office/officeart/2009/3/layout/RandomtoResultProcess"/>
    <dgm:cxn modelId="{B2A8E37C-564E-BD4B-9474-4B65E4E186E7}" type="presParOf" srcId="{22BD1584-22ED-A549-9BEA-2FEBAD4E5203}" destId="{354A67EB-AAB0-CA47-8533-952F27485498}" srcOrd="1" destOrd="0" presId="urn:microsoft.com/office/officeart/2009/3/layout/RandomtoResultProcess"/>
    <dgm:cxn modelId="{6531FC09-77DA-C34F-B181-9CBC689E0B19}" type="presParOf" srcId="{D2B5B525-5A57-D548-BD01-44BF7B6A277B}" destId="{D256E877-D5F0-3242-AB67-62747FFD52BB}" srcOrd="4" destOrd="0" presId="urn:microsoft.com/office/officeart/2009/3/layout/RandomtoResultProcess"/>
    <dgm:cxn modelId="{5ECBAE57-CCD5-4F43-ABA8-140FAC9E6D06}" type="presParOf" srcId="{D256E877-D5F0-3242-AB67-62747FFD52BB}" destId="{7F2AC5AF-3181-F34A-896D-20CF5F57CE64}" srcOrd="0" destOrd="0" presId="urn:microsoft.com/office/officeart/2009/3/layout/RandomtoResultProcess"/>
    <dgm:cxn modelId="{CED1132A-EB8D-CC44-93B6-11ACCB38505C}" type="presParOf" srcId="{D256E877-D5F0-3242-AB67-62747FFD52BB}" destId="{7EB3CBA6-A32C-AA47-B001-5FE4040D0223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603EBF-1A7B-4949-B515-9AFA549EFC4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E3FF171-955C-40A1-B8C9-815EBE06A617}">
      <dgm:prSet/>
      <dgm:spPr/>
      <dgm:t>
        <a:bodyPr/>
        <a:lstStyle/>
        <a:p>
          <a:r>
            <a:rPr lang="it-IT"/>
            <a:t>Posso lavorare normalmente?</a:t>
          </a:r>
          <a:endParaRPr lang="en-US"/>
        </a:p>
      </dgm:t>
    </dgm:pt>
    <dgm:pt modelId="{07A0CBFA-B9DC-4F9C-B0C8-73825210E9CC}" type="parTrans" cxnId="{13CE8138-3756-4C0E-9D4D-76A9EA047B18}">
      <dgm:prSet/>
      <dgm:spPr/>
      <dgm:t>
        <a:bodyPr/>
        <a:lstStyle/>
        <a:p>
          <a:endParaRPr lang="en-US"/>
        </a:p>
      </dgm:t>
    </dgm:pt>
    <dgm:pt modelId="{73DD54C9-261E-416E-8449-DF70825F5732}" type="sibTrans" cxnId="{13CE8138-3756-4C0E-9D4D-76A9EA047B18}">
      <dgm:prSet/>
      <dgm:spPr/>
      <dgm:t>
        <a:bodyPr/>
        <a:lstStyle/>
        <a:p>
          <a:endParaRPr lang="en-US"/>
        </a:p>
      </dgm:t>
    </dgm:pt>
    <dgm:pt modelId="{3A7155A0-D8DA-47D4-8CB8-2D00015BE299}">
      <dgm:prSet/>
      <dgm:spPr/>
      <dgm:t>
        <a:bodyPr/>
        <a:lstStyle/>
        <a:p>
          <a:r>
            <a:rPr lang="it-IT"/>
            <a:t>Posso viaggiare in aereo? (considerando il rischio trombotico)</a:t>
          </a:r>
          <a:endParaRPr lang="en-US"/>
        </a:p>
      </dgm:t>
    </dgm:pt>
    <dgm:pt modelId="{A2EF6C2C-82B1-4AF4-8DBD-93B171353F18}" type="parTrans" cxnId="{F4AE879A-3350-479C-9C27-69A9CECD58A9}">
      <dgm:prSet/>
      <dgm:spPr/>
      <dgm:t>
        <a:bodyPr/>
        <a:lstStyle/>
        <a:p>
          <a:endParaRPr lang="en-US"/>
        </a:p>
      </dgm:t>
    </dgm:pt>
    <dgm:pt modelId="{4893E446-1A27-48B6-94D2-277D67FD9357}" type="sibTrans" cxnId="{F4AE879A-3350-479C-9C27-69A9CECD58A9}">
      <dgm:prSet/>
      <dgm:spPr/>
      <dgm:t>
        <a:bodyPr/>
        <a:lstStyle/>
        <a:p>
          <a:endParaRPr lang="en-US"/>
        </a:p>
      </dgm:t>
    </dgm:pt>
    <dgm:pt modelId="{DFF14CF2-34AD-43BB-8E99-743179D2D604}">
      <dgm:prSet/>
      <dgm:spPr/>
      <dgm:t>
        <a:bodyPr/>
        <a:lstStyle/>
        <a:p>
          <a:r>
            <a:rPr lang="it-IT"/>
            <a:t>Devo evitare alcune attività fisiche?</a:t>
          </a:r>
          <a:endParaRPr lang="en-US"/>
        </a:p>
      </dgm:t>
    </dgm:pt>
    <dgm:pt modelId="{5F12F16E-3443-4BC3-8B5D-AAC21696D5DB}" type="parTrans" cxnId="{9AA5D048-E6CF-4779-8F88-A0ECF1AA9670}">
      <dgm:prSet/>
      <dgm:spPr/>
      <dgm:t>
        <a:bodyPr/>
        <a:lstStyle/>
        <a:p>
          <a:endParaRPr lang="en-US"/>
        </a:p>
      </dgm:t>
    </dgm:pt>
    <dgm:pt modelId="{610D12CD-0127-49C0-A2F5-7CDFE307CAC2}" type="sibTrans" cxnId="{9AA5D048-E6CF-4779-8F88-A0ECF1AA9670}">
      <dgm:prSet/>
      <dgm:spPr/>
      <dgm:t>
        <a:bodyPr/>
        <a:lstStyle/>
        <a:p>
          <a:endParaRPr lang="en-US"/>
        </a:p>
      </dgm:t>
    </dgm:pt>
    <dgm:pt modelId="{3A72ECF1-9B38-4131-8612-3BE601316E8C}">
      <dgm:prSet/>
      <dgm:spPr/>
      <dgm:t>
        <a:bodyPr/>
        <a:lstStyle/>
        <a:p>
          <a:r>
            <a:rPr lang="it-IT"/>
            <a:t>Posso avere figli? Ci sono rischi durante la gravidanza?</a:t>
          </a:r>
          <a:endParaRPr lang="en-US"/>
        </a:p>
      </dgm:t>
    </dgm:pt>
    <dgm:pt modelId="{8DE41E7A-A564-4A95-8958-975B0EF4AFA3}" type="parTrans" cxnId="{A3CD31CF-A6FD-4313-A0BD-6BA8954AC1D2}">
      <dgm:prSet/>
      <dgm:spPr/>
      <dgm:t>
        <a:bodyPr/>
        <a:lstStyle/>
        <a:p>
          <a:endParaRPr lang="en-US"/>
        </a:p>
      </dgm:t>
    </dgm:pt>
    <dgm:pt modelId="{2FC3CD67-012C-49AC-A8FE-444FE297B4C0}" type="sibTrans" cxnId="{A3CD31CF-A6FD-4313-A0BD-6BA8954AC1D2}">
      <dgm:prSet/>
      <dgm:spPr/>
      <dgm:t>
        <a:bodyPr/>
        <a:lstStyle/>
        <a:p>
          <a:endParaRPr lang="en-US"/>
        </a:p>
      </dgm:t>
    </dgm:pt>
    <dgm:pt modelId="{07277581-65BB-3A4E-BCF9-52436B77EFAA}" type="pres">
      <dgm:prSet presAssocID="{25603EBF-1A7B-4949-B515-9AFA549EFC44}" presName="linear" presStyleCnt="0">
        <dgm:presLayoutVars>
          <dgm:animLvl val="lvl"/>
          <dgm:resizeHandles val="exact"/>
        </dgm:presLayoutVars>
      </dgm:prSet>
      <dgm:spPr/>
    </dgm:pt>
    <dgm:pt modelId="{22756995-50C9-DB4D-805F-FA3CEC837AAB}" type="pres">
      <dgm:prSet presAssocID="{EE3FF171-955C-40A1-B8C9-815EBE06A61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A0FEAF3-C097-794B-93A1-D237C8391209}" type="pres">
      <dgm:prSet presAssocID="{73DD54C9-261E-416E-8449-DF70825F5732}" presName="spacer" presStyleCnt="0"/>
      <dgm:spPr/>
    </dgm:pt>
    <dgm:pt modelId="{D1600BE3-4EDE-4740-A3A3-EDAE3AD22CD0}" type="pres">
      <dgm:prSet presAssocID="{3A7155A0-D8DA-47D4-8CB8-2D00015BE29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DE7E50B-DB3E-3642-890C-EFB168894330}" type="pres">
      <dgm:prSet presAssocID="{4893E446-1A27-48B6-94D2-277D67FD9357}" presName="spacer" presStyleCnt="0"/>
      <dgm:spPr/>
    </dgm:pt>
    <dgm:pt modelId="{934E9942-5E92-2441-9F63-66A5DB3ECA7B}" type="pres">
      <dgm:prSet presAssocID="{DFF14CF2-34AD-43BB-8E99-743179D2D60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2B83AEB-8277-E94C-A7E5-525A54966B5E}" type="pres">
      <dgm:prSet presAssocID="{610D12CD-0127-49C0-A2F5-7CDFE307CAC2}" presName="spacer" presStyleCnt="0"/>
      <dgm:spPr/>
    </dgm:pt>
    <dgm:pt modelId="{14A50BCD-479C-F54C-9AB7-F4046ED05D33}" type="pres">
      <dgm:prSet presAssocID="{3A72ECF1-9B38-4131-8612-3BE601316E8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7E52C24-8D9B-4148-96A7-B520B084F2B0}" type="presOf" srcId="{25603EBF-1A7B-4949-B515-9AFA549EFC44}" destId="{07277581-65BB-3A4E-BCF9-52436B77EFAA}" srcOrd="0" destOrd="0" presId="urn:microsoft.com/office/officeart/2005/8/layout/vList2"/>
    <dgm:cxn modelId="{13CE8138-3756-4C0E-9D4D-76A9EA047B18}" srcId="{25603EBF-1A7B-4949-B515-9AFA549EFC44}" destId="{EE3FF171-955C-40A1-B8C9-815EBE06A617}" srcOrd="0" destOrd="0" parTransId="{07A0CBFA-B9DC-4F9C-B0C8-73825210E9CC}" sibTransId="{73DD54C9-261E-416E-8449-DF70825F5732}"/>
    <dgm:cxn modelId="{9AA5D048-E6CF-4779-8F88-A0ECF1AA9670}" srcId="{25603EBF-1A7B-4949-B515-9AFA549EFC44}" destId="{DFF14CF2-34AD-43BB-8E99-743179D2D604}" srcOrd="2" destOrd="0" parTransId="{5F12F16E-3443-4BC3-8B5D-AAC21696D5DB}" sibTransId="{610D12CD-0127-49C0-A2F5-7CDFE307CAC2}"/>
    <dgm:cxn modelId="{D7D9146C-6ECA-F44F-A32D-18603E247E70}" type="presOf" srcId="{3A72ECF1-9B38-4131-8612-3BE601316E8C}" destId="{14A50BCD-479C-F54C-9AB7-F4046ED05D33}" srcOrd="0" destOrd="0" presId="urn:microsoft.com/office/officeart/2005/8/layout/vList2"/>
    <dgm:cxn modelId="{6D77B06C-321B-454D-8CA0-F431EDE8AE5B}" type="presOf" srcId="{3A7155A0-D8DA-47D4-8CB8-2D00015BE299}" destId="{D1600BE3-4EDE-4740-A3A3-EDAE3AD22CD0}" srcOrd="0" destOrd="0" presId="urn:microsoft.com/office/officeart/2005/8/layout/vList2"/>
    <dgm:cxn modelId="{54789974-7E74-EC4B-87FC-A1EAA9917822}" type="presOf" srcId="{DFF14CF2-34AD-43BB-8E99-743179D2D604}" destId="{934E9942-5E92-2441-9F63-66A5DB3ECA7B}" srcOrd="0" destOrd="0" presId="urn:microsoft.com/office/officeart/2005/8/layout/vList2"/>
    <dgm:cxn modelId="{F4AE879A-3350-479C-9C27-69A9CECD58A9}" srcId="{25603EBF-1A7B-4949-B515-9AFA549EFC44}" destId="{3A7155A0-D8DA-47D4-8CB8-2D00015BE299}" srcOrd="1" destOrd="0" parTransId="{A2EF6C2C-82B1-4AF4-8DBD-93B171353F18}" sibTransId="{4893E446-1A27-48B6-94D2-277D67FD9357}"/>
    <dgm:cxn modelId="{A3CD31CF-A6FD-4313-A0BD-6BA8954AC1D2}" srcId="{25603EBF-1A7B-4949-B515-9AFA549EFC44}" destId="{3A72ECF1-9B38-4131-8612-3BE601316E8C}" srcOrd="3" destOrd="0" parTransId="{8DE41E7A-A564-4A95-8958-975B0EF4AFA3}" sibTransId="{2FC3CD67-012C-49AC-A8FE-444FE297B4C0}"/>
    <dgm:cxn modelId="{C757F6FB-510B-D64E-A700-65CD64E77D42}" type="presOf" srcId="{EE3FF171-955C-40A1-B8C9-815EBE06A617}" destId="{22756995-50C9-DB4D-805F-FA3CEC837AAB}" srcOrd="0" destOrd="0" presId="urn:microsoft.com/office/officeart/2005/8/layout/vList2"/>
    <dgm:cxn modelId="{E414BEE4-984A-EE4B-AB2A-95CA3CB8DAD7}" type="presParOf" srcId="{07277581-65BB-3A4E-BCF9-52436B77EFAA}" destId="{22756995-50C9-DB4D-805F-FA3CEC837AAB}" srcOrd="0" destOrd="0" presId="urn:microsoft.com/office/officeart/2005/8/layout/vList2"/>
    <dgm:cxn modelId="{C558134F-E228-DD44-A1A1-BA83E7C11E6F}" type="presParOf" srcId="{07277581-65BB-3A4E-BCF9-52436B77EFAA}" destId="{8A0FEAF3-C097-794B-93A1-D237C8391209}" srcOrd="1" destOrd="0" presId="urn:microsoft.com/office/officeart/2005/8/layout/vList2"/>
    <dgm:cxn modelId="{19EB1FC3-F327-8E4A-8A55-C5BD0794BB62}" type="presParOf" srcId="{07277581-65BB-3A4E-BCF9-52436B77EFAA}" destId="{D1600BE3-4EDE-4740-A3A3-EDAE3AD22CD0}" srcOrd="2" destOrd="0" presId="urn:microsoft.com/office/officeart/2005/8/layout/vList2"/>
    <dgm:cxn modelId="{A9820ABE-BF97-3942-AF58-87D94C3FFBB6}" type="presParOf" srcId="{07277581-65BB-3A4E-BCF9-52436B77EFAA}" destId="{1DE7E50B-DB3E-3642-890C-EFB168894330}" srcOrd="3" destOrd="0" presId="urn:microsoft.com/office/officeart/2005/8/layout/vList2"/>
    <dgm:cxn modelId="{F3135492-D0A1-A840-8964-66A3E76BDEAB}" type="presParOf" srcId="{07277581-65BB-3A4E-BCF9-52436B77EFAA}" destId="{934E9942-5E92-2441-9F63-66A5DB3ECA7B}" srcOrd="4" destOrd="0" presId="urn:microsoft.com/office/officeart/2005/8/layout/vList2"/>
    <dgm:cxn modelId="{827ECFF0-8EC7-744D-A80C-CFD00EFDDB92}" type="presParOf" srcId="{07277581-65BB-3A4E-BCF9-52436B77EFAA}" destId="{42B83AEB-8277-E94C-A7E5-525A54966B5E}" srcOrd="5" destOrd="0" presId="urn:microsoft.com/office/officeart/2005/8/layout/vList2"/>
    <dgm:cxn modelId="{E2BA4872-DECD-2244-880F-BC978F2F10A1}" type="presParOf" srcId="{07277581-65BB-3A4E-BCF9-52436B77EFAA}" destId="{14A50BCD-479C-F54C-9AB7-F4046ED05D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7E6BD-9429-3742-A556-A7BD6AB7CF1A}">
      <dsp:nvSpPr>
        <dsp:cNvPr id="0" name=""/>
        <dsp:cNvSpPr/>
      </dsp:nvSpPr>
      <dsp:spPr>
        <a:xfrm>
          <a:off x="177425" y="1296861"/>
          <a:ext cx="2566589" cy="845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Poli=molte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Cito=cellule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Ema=sangue</a:t>
          </a:r>
        </a:p>
      </dsp:txBody>
      <dsp:txXfrm>
        <a:off x="177425" y="1296861"/>
        <a:ext cx="2566589" cy="845807"/>
      </dsp:txXfrm>
    </dsp:sp>
    <dsp:sp modelId="{4D74E179-34B0-9E40-B855-5EE09055D16E}">
      <dsp:nvSpPr>
        <dsp:cNvPr id="0" name=""/>
        <dsp:cNvSpPr/>
      </dsp:nvSpPr>
      <dsp:spPr>
        <a:xfrm>
          <a:off x="174509" y="1039619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C6C446-5AC0-6E49-A600-AC075B3B969E}">
      <dsp:nvSpPr>
        <dsp:cNvPr id="0" name=""/>
        <dsp:cNvSpPr/>
      </dsp:nvSpPr>
      <dsp:spPr>
        <a:xfrm>
          <a:off x="317421" y="753794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1CBF00-3A99-D841-927C-004397FA4852}">
      <dsp:nvSpPr>
        <dsp:cNvPr id="0" name=""/>
        <dsp:cNvSpPr/>
      </dsp:nvSpPr>
      <dsp:spPr>
        <a:xfrm>
          <a:off x="660411" y="810959"/>
          <a:ext cx="320823" cy="32082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25DB31-C291-2640-8863-69D82C47D09F}">
      <dsp:nvSpPr>
        <dsp:cNvPr id="0" name=""/>
        <dsp:cNvSpPr/>
      </dsp:nvSpPr>
      <dsp:spPr>
        <a:xfrm>
          <a:off x="946235" y="496552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1ED14-1836-3E4B-AE96-120BBE407846}">
      <dsp:nvSpPr>
        <dsp:cNvPr id="0" name=""/>
        <dsp:cNvSpPr/>
      </dsp:nvSpPr>
      <dsp:spPr>
        <a:xfrm>
          <a:off x="1317808" y="382222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93AAA9-9A10-5649-92E7-90DDE751ABA0}">
      <dsp:nvSpPr>
        <dsp:cNvPr id="0" name=""/>
        <dsp:cNvSpPr/>
      </dsp:nvSpPr>
      <dsp:spPr>
        <a:xfrm>
          <a:off x="1775127" y="582299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CFC66D-F4EB-A24B-8F1F-A96E61B55F1D}">
      <dsp:nvSpPr>
        <dsp:cNvPr id="0" name=""/>
        <dsp:cNvSpPr/>
      </dsp:nvSpPr>
      <dsp:spPr>
        <a:xfrm>
          <a:off x="2060952" y="725212"/>
          <a:ext cx="320823" cy="32082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ED4928-F3EB-4A49-BF3C-8390EE94F043}">
      <dsp:nvSpPr>
        <dsp:cNvPr id="0" name=""/>
        <dsp:cNvSpPr/>
      </dsp:nvSpPr>
      <dsp:spPr>
        <a:xfrm>
          <a:off x="2461106" y="1039619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8DD041-579C-6341-98C6-ED547E034B77}">
      <dsp:nvSpPr>
        <dsp:cNvPr id="0" name=""/>
        <dsp:cNvSpPr/>
      </dsp:nvSpPr>
      <dsp:spPr>
        <a:xfrm>
          <a:off x="2632601" y="1354026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747D6-7817-8742-A619-4FD59CC03EB7}">
      <dsp:nvSpPr>
        <dsp:cNvPr id="0" name=""/>
        <dsp:cNvSpPr/>
      </dsp:nvSpPr>
      <dsp:spPr>
        <a:xfrm>
          <a:off x="1146313" y="753794"/>
          <a:ext cx="524984" cy="524984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90993F-CA54-9643-8BED-7FF120F27C66}">
      <dsp:nvSpPr>
        <dsp:cNvPr id="0" name=""/>
        <dsp:cNvSpPr/>
      </dsp:nvSpPr>
      <dsp:spPr>
        <a:xfrm>
          <a:off x="31596" y="1839928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1ED9CA-440F-5D4E-B9B5-6AC8811033E2}">
      <dsp:nvSpPr>
        <dsp:cNvPr id="0" name=""/>
        <dsp:cNvSpPr/>
      </dsp:nvSpPr>
      <dsp:spPr>
        <a:xfrm>
          <a:off x="203091" y="2097170"/>
          <a:ext cx="320823" cy="32082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16807D-B1A7-DA43-AECA-35DA0FDBCEC8}">
      <dsp:nvSpPr>
        <dsp:cNvPr id="0" name=""/>
        <dsp:cNvSpPr/>
      </dsp:nvSpPr>
      <dsp:spPr>
        <a:xfrm>
          <a:off x="631828" y="2325830"/>
          <a:ext cx="466652" cy="46665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E84C3C-A131-444E-96A9-7553062D9FEC}">
      <dsp:nvSpPr>
        <dsp:cNvPr id="0" name=""/>
        <dsp:cNvSpPr/>
      </dsp:nvSpPr>
      <dsp:spPr>
        <a:xfrm>
          <a:off x="1232060" y="2697402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C93F7-5770-164D-80EB-6386817863FE}">
      <dsp:nvSpPr>
        <dsp:cNvPr id="0" name=""/>
        <dsp:cNvSpPr/>
      </dsp:nvSpPr>
      <dsp:spPr>
        <a:xfrm>
          <a:off x="1346390" y="2325830"/>
          <a:ext cx="320823" cy="32082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57C371-AE1B-F443-8320-16D2D18041FC}">
      <dsp:nvSpPr>
        <dsp:cNvPr id="0" name=""/>
        <dsp:cNvSpPr/>
      </dsp:nvSpPr>
      <dsp:spPr>
        <a:xfrm>
          <a:off x="1632215" y="2725985"/>
          <a:ext cx="204160" cy="20416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B2779-918B-254E-B66C-AAEB4794DCB3}">
      <dsp:nvSpPr>
        <dsp:cNvPr id="0" name=""/>
        <dsp:cNvSpPr/>
      </dsp:nvSpPr>
      <dsp:spPr>
        <a:xfrm>
          <a:off x="1889457" y="2268665"/>
          <a:ext cx="466652" cy="46665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440F68-542A-A944-BB50-3892AA94ED3D}">
      <dsp:nvSpPr>
        <dsp:cNvPr id="0" name=""/>
        <dsp:cNvSpPr/>
      </dsp:nvSpPr>
      <dsp:spPr>
        <a:xfrm>
          <a:off x="2518271" y="2154335"/>
          <a:ext cx="320823" cy="32082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A1DDE9-14B1-3844-B072-63077231B6B9}">
      <dsp:nvSpPr>
        <dsp:cNvPr id="0" name=""/>
        <dsp:cNvSpPr/>
      </dsp:nvSpPr>
      <dsp:spPr>
        <a:xfrm>
          <a:off x="2839095" y="810484"/>
          <a:ext cx="942213" cy="1798788"/>
        </a:xfrm>
        <a:prstGeom prst="chevron">
          <a:avLst>
            <a:gd name="adj" fmla="val 62310"/>
          </a:avLst>
        </a:prstGeom>
        <a:solidFill>
          <a:srgbClr val="C00000">
            <a:alpha val="36863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21AE61-B7E0-814F-9A32-631D4A754AA0}">
      <dsp:nvSpPr>
        <dsp:cNvPr id="0" name=""/>
        <dsp:cNvSpPr/>
      </dsp:nvSpPr>
      <dsp:spPr>
        <a:xfrm>
          <a:off x="3535982" y="842422"/>
          <a:ext cx="2569672" cy="179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Policitemia </a:t>
          </a:r>
        </a:p>
      </dsp:txBody>
      <dsp:txXfrm>
        <a:off x="3535982" y="842422"/>
        <a:ext cx="2569672" cy="1798771"/>
      </dsp:txXfrm>
    </dsp:sp>
    <dsp:sp modelId="{C8A7E5B8-9236-1C43-8885-C8627671E88F}">
      <dsp:nvSpPr>
        <dsp:cNvPr id="0" name=""/>
        <dsp:cNvSpPr/>
      </dsp:nvSpPr>
      <dsp:spPr>
        <a:xfrm>
          <a:off x="5483806" y="842412"/>
          <a:ext cx="942213" cy="1798788"/>
        </a:xfrm>
        <a:prstGeom prst="chevron">
          <a:avLst>
            <a:gd name="adj" fmla="val 62310"/>
          </a:avLst>
        </a:prstGeom>
        <a:solidFill>
          <a:srgbClr val="C00000">
            <a:alpha val="36863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2AC5AF-3181-F34A-896D-20CF5F57CE64}">
      <dsp:nvSpPr>
        <dsp:cNvPr id="0" name=""/>
        <dsp:cNvSpPr/>
      </dsp:nvSpPr>
      <dsp:spPr>
        <a:xfrm>
          <a:off x="6627463" y="530513"/>
          <a:ext cx="2219125" cy="218422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Vera= non relativa e non secondaria</a:t>
          </a:r>
        </a:p>
      </dsp:txBody>
      <dsp:txXfrm>
        <a:off x="6952446" y="850385"/>
        <a:ext cx="1569159" cy="1544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56995-50C9-DB4D-805F-FA3CEC837AAB}">
      <dsp:nvSpPr>
        <dsp:cNvPr id="0" name=""/>
        <dsp:cNvSpPr/>
      </dsp:nvSpPr>
      <dsp:spPr>
        <a:xfrm>
          <a:off x="0" y="590042"/>
          <a:ext cx="5175384" cy="10328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Posso lavorare normalmente?</a:t>
          </a:r>
          <a:endParaRPr lang="en-US" sz="2600" kern="1200"/>
        </a:p>
      </dsp:txBody>
      <dsp:txXfrm>
        <a:off x="50420" y="640462"/>
        <a:ext cx="5074544" cy="932014"/>
      </dsp:txXfrm>
    </dsp:sp>
    <dsp:sp modelId="{D1600BE3-4EDE-4740-A3A3-EDAE3AD22CD0}">
      <dsp:nvSpPr>
        <dsp:cNvPr id="0" name=""/>
        <dsp:cNvSpPr/>
      </dsp:nvSpPr>
      <dsp:spPr>
        <a:xfrm>
          <a:off x="0" y="1697776"/>
          <a:ext cx="5175384" cy="1032854"/>
        </a:xfrm>
        <a:prstGeom prst="roundRect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Posso viaggiare in aereo? (considerando il rischio trombotico)</a:t>
          </a:r>
          <a:endParaRPr lang="en-US" sz="2600" kern="1200"/>
        </a:p>
      </dsp:txBody>
      <dsp:txXfrm>
        <a:off x="50420" y="1748196"/>
        <a:ext cx="5074544" cy="932014"/>
      </dsp:txXfrm>
    </dsp:sp>
    <dsp:sp modelId="{934E9942-5E92-2441-9F63-66A5DB3ECA7B}">
      <dsp:nvSpPr>
        <dsp:cNvPr id="0" name=""/>
        <dsp:cNvSpPr/>
      </dsp:nvSpPr>
      <dsp:spPr>
        <a:xfrm>
          <a:off x="0" y="2805510"/>
          <a:ext cx="5175384" cy="1032854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Devo evitare alcune attività fisiche?</a:t>
          </a:r>
          <a:endParaRPr lang="en-US" sz="2600" kern="1200"/>
        </a:p>
      </dsp:txBody>
      <dsp:txXfrm>
        <a:off x="50420" y="2855930"/>
        <a:ext cx="5074544" cy="932014"/>
      </dsp:txXfrm>
    </dsp:sp>
    <dsp:sp modelId="{14A50BCD-479C-F54C-9AB7-F4046ED05D33}">
      <dsp:nvSpPr>
        <dsp:cNvPr id="0" name=""/>
        <dsp:cNvSpPr/>
      </dsp:nvSpPr>
      <dsp:spPr>
        <a:xfrm>
          <a:off x="0" y="3913244"/>
          <a:ext cx="5175384" cy="1032854"/>
        </a:xfrm>
        <a:prstGeom prst="roundRec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Posso avere figli? Ci sono rischi durante la gravidanza?</a:t>
          </a:r>
          <a:endParaRPr lang="en-US" sz="2600" kern="1200"/>
        </a:p>
      </dsp:txBody>
      <dsp:txXfrm>
        <a:off x="50420" y="3963664"/>
        <a:ext cx="5074544" cy="932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B8B4E-8E2F-41C7-B46E-C03801661198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A614C-043D-435A-A96C-1CB3C929C7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41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50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9FCF-DD71-0641-B6FB-62ED737977B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476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1FEFD-8BEA-A9A6-7D86-9FF1AD1BC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9891FB-9667-7573-8C86-5D105F19C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97BE65-46C8-C35E-2290-2DACD93BF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9F593F-51C9-1252-318A-738E9015E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9FCF-DD71-0641-B6FB-62ED737977B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68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24A2A-0A98-8986-8460-AC5727FB7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6E644E59-5099-D8F6-6364-419E616DBB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24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E6991554-C008-5A81-7DB4-CD062E8A18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30B07776-7F06-3578-71A7-7B9412AF58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7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10DB9-55D9-4713-A6CE-678366404FFA}" type="datetimeFigureOut">
              <a:rPr lang="it-IT" smtClean="0"/>
              <a:pPr/>
              <a:t>17/05/25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3131840" y="260648"/>
            <a:ext cx="6227762" cy="132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0" tIns="51054" rIns="102110" bIns="51054">
            <a:spAutoFit/>
          </a:bodyPr>
          <a:lstStyle/>
          <a:p>
            <a:pPr algn="ctr" defTabSz="1020763" eaLnBrk="1" hangingPunct="1">
              <a:lnSpc>
                <a:spcPct val="15000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Policitemia Vera</a:t>
            </a:r>
          </a:p>
          <a:p>
            <a:pPr algn="ctr" defTabSz="1020763">
              <a:lnSpc>
                <a:spcPct val="15000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“Introduzione alla malattia”</a:t>
            </a:r>
          </a:p>
        </p:txBody>
      </p:sp>
      <p:sp>
        <p:nvSpPr>
          <p:cNvPr id="14342" name="CasellaDiTesto 2"/>
          <p:cNvSpPr txBox="1">
            <a:spLocks noChangeArrowheads="1"/>
          </p:cNvSpPr>
          <p:nvPr/>
        </p:nvSpPr>
        <p:spPr bwMode="auto">
          <a:xfrm>
            <a:off x="5030070" y="1718987"/>
            <a:ext cx="2489911" cy="1925556"/>
          </a:xfrm>
          <a:prstGeom prst="rect">
            <a:avLst/>
          </a:prstGeom>
          <a:noFill/>
          <a:ln>
            <a:noFill/>
          </a:ln>
        </p:spPr>
        <p:txBody>
          <a:bodyPr wrap="non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Novella Pugliese</a:t>
            </a:r>
          </a:p>
          <a:p>
            <a:pPr algn="ctr">
              <a:defRPr/>
            </a:pPr>
            <a:endParaRPr lang="it-IT" altLang="en-US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A.O.U. Federico II Napoli</a:t>
            </a:r>
            <a:endParaRPr lang="it-IT" altLang="en-US" sz="18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9552" y="876739"/>
            <a:ext cx="34563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ai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pazienti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con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17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2025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789040"/>
            <a:ext cx="7149333" cy="2696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6CAA9-B768-4CD0-1885-008D4B687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8441B1-8230-8832-0534-7CF14BBE8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6D13AA-5AAE-802D-E56D-C9EA8AF90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/>
              <a:t>Ma come mi è venuta?</a:t>
            </a:r>
            <a:endParaRPr lang="en-US" sz="5700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0DD51F6C-9BD5-6410-EAE0-63C2F0368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2C2BB1-16E6-BE13-B3A5-6EB9334915BF}"/>
              </a:ext>
            </a:extLst>
          </p:cNvPr>
          <p:cNvSpPr txBox="1"/>
          <p:nvPr/>
        </p:nvSpPr>
        <p:spPr>
          <a:xfrm>
            <a:off x="479160" y="5647503"/>
            <a:ext cx="8182233" cy="552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EB63FC-5ED0-C59F-7C93-470FF0C7CE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89" t="4099" r="17700" b="3044"/>
          <a:stretch>
            <a:fillRect/>
          </a:stretch>
        </p:blipFill>
        <p:spPr>
          <a:xfrm>
            <a:off x="2854840" y="2564904"/>
            <a:ext cx="3434319" cy="34906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7651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8B5FF-00A6-BC04-BB3C-447DFFAA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C07055-2605-2021-FE39-42B1F7D1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2367E74-E17E-BA22-4C0A-31F45C3A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700" dirty="0"/>
              <a:t>Qual </a:t>
            </a:r>
            <a:r>
              <a:rPr lang="en-US" sz="5700" dirty="0" err="1"/>
              <a:t>è</a:t>
            </a:r>
            <a:r>
              <a:rPr lang="en-US" sz="5700" dirty="0"/>
              <a:t> </a:t>
            </a:r>
            <a:r>
              <a:rPr lang="en-US" sz="5700" dirty="0" err="1"/>
              <a:t>l’aspettativa</a:t>
            </a:r>
            <a:r>
              <a:rPr lang="en-US" sz="5700" dirty="0"/>
              <a:t> di </a:t>
            </a:r>
            <a:r>
              <a:rPr lang="en-US" sz="5700" dirty="0" err="1"/>
              <a:t>vittoria</a:t>
            </a:r>
            <a:r>
              <a:rPr lang="en-US" sz="5700" dirty="0"/>
              <a:t>?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EEDF9C54-1C1B-DF8A-A4D0-8F11316D5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B67102-83C1-12CB-45A1-A415E0194570}"/>
              </a:ext>
            </a:extLst>
          </p:cNvPr>
          <p:cNvSpPr txBox="1"/>
          <p:nvPr/>
        </p:nvSpPr>
        <p:spPr>
          <a:xfrm>
            <a:off x="479160" y="5647503"/>
            <a:ext cx="8182233" cy="552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281C730-6F3C-1460-B258-21E7048AC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92896"/>
            <a:ext cx="6357881" cy="37890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F5FAA3-27E5-6D21-1796-2654D615D188}"/>
              </a:ext>
            </a:extLst>
          </p:cNvPr>
          <p:cNvSpPr txBox="1"/>
          <p:nvPr/>
        </p:nvSpPr>
        <p:spPr>
          <a:xfrm>
            <a:off x="6516216" y="2780928"/>
            <a:ext cx="2771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/>
              <a:t>Inter</a:t>
            </a:r>
            <a:r>
              <a:rPr lang="it-IT" dirty="0"/>
              <a:t> ha vinto 2 volte ed è stata più continua nei piazzamenti alti, quindi leggermente favorita.</a:t>
            </a:r>
          </a:p>
          <a:p>
            <a:pPr>
              <a:buNone/>
            </a:pPr>
            <a:endParaRPr lang="it-IT" dirty="0"/>
          </a:p>
          <a:p>
            <a:r>
              <a:rPr lang="it-IT" b="1" dirty="0"/>
              <a:t>Napoli</a:t>
            </a:r>
            <a:r>
              <a:rPr lang="it-IT" dirty="0"/>
              <a:t> ha avuto più alti e bassi, ma la mediana è migliore (3) → è spesso competitivo, ma vince meno spesso.</a:t>
            </a:r>
          </a:p>
        </p:txBody>
      </p:sp>
    </p:spTree>
    <p:extLst>
      <p:ext uri="{BB962C8B-B14F-4D97-AF65-F5344CB8AC3E}">
        <p14:creationId xmlns:p14="http://schemas.microsoft.com/office/powerpoint/2010/main" val="2912744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8AB66-2F2D-A64A-5855-FDFE8C781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5652C8B-FEBD-2042-8B6D-A1E7484C7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35A02E-5674-F737-60DE-DEADBCEC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dirty="0"/>
              <a:t>Qual </a:t>
            </a:r>
            <a:r>
              <a:rPr lang="en-US" sz="5700" dirty="0" err="1"/>
              <a:t>è</a:t>
            </a:r>
            <a:r>
              <a:rPr lang="en-US" sz="5700" dirty="0"/>
              <a:t> </a:t>
            </a:r>
            <a:r>
              <a:rPr lang="en-US" sz="5700" dirty="0" err="1"/>
              <a:t>l’aspettativa</a:t>
            </a:r>
            <a:r>
              <a:rPr lang="en-US" sz="5700" dirty="0"/>
              <a:t> di vita?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9D4D8890-01B6-EFAF-6638-95339C699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B0CFD7-69AA-0C6D-F255-17235056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76872"/>
            <a:ext cx="3960440" cy="39604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3084D3-57F3-8256-3571-5FC4C5B6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2780928"/>
            <a:ext cx="4571939" cy="28803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1A7F4A-9332-6A74-E59A-F504CC39AE9D}"/>
              </a:ext>
            </a:extLst>
          </p:cNvPr>
          <p:cNvSpPr txBox="1"/>
          <p:nvPr/>
        </p:nvSpPr>
        <p:spPr>
          <a:xfrm>
            <a:off x="479160" y="5647503"/>
            <a:ext cx="8182233" cy="552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359E87-301D-102E-CBB4-FFCCEE21D091}"/>
              </a:ext>
            </a:extLst>
          </p:cNvPr>
          <p:cNvSpPr txBox="1"/>
          <p:nvPr/>
        </p:nvSpPr>
        <p:spPr>
          <a:xfrm>
            <a:off x="31516" y="6611779"/>
            <a:ext cx="77723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u="none" strike="noStrike" dirty="0" err="1">
                <a:solidFill>
                  <a:srgbClr val="212121"/>
                </a:solidFill>
                <a:effectLst/>
                <a:latin typeface="+mj-lt"/>
              </a:rPr>
              <a:t>Tefferi</a:t>
            </a:r>
            <a:r>
              <a:rPr lang="it-IT" sz="1000" b="0" u="none" strike="noStrike" dirty="0">
                <a:solidFill>
                  <a:srgbClr val="212121"/>
                </a:solidFill>
                <a:effectLst/>
                <a:latin typeface="+mj-lt"/>
              </a:rPr>
              <a:t> A et al. </a:t>
            </a:r>
            <a:r>
              <a:rPr lang="it-IT" sz="1000" b="0" u="none" strike="noStrike" dirty="0" err="1">
                <a:solidFill>
                  <a:srgbClr val="212121"/>
                </a:solidFill>
                <a:effectLst/>
                <a:latin typeface="+mj-lt"/>
              </a:rPr>
              <a:t>Leukemia</a:t>
            </a:r>
            <a:r>
              <a:rPr lang="it-IT" sz="1000" b="0" u="none" strike="noStrike" dirty="0">
                <a:solidFill>
                  <a:srgbClr val="212121"/>
                </a:solidFill>
                <a:effectLst/>
                <a:latin typeface="+mj-lt"/>
              </a:rPr>
              <a:t>. 2013;27(9):1874-81.  </a:t>
            </a:r>
            <a:endParaRPr lang="en-GB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0245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3C44E1-18C0-7EE4-2B77-3BAB58871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390C93A-2918-1E92-B0EA-492B09124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5ADB0B8-7704-BA90-37FF-4F03C80D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700" dirty="0"/>
              <a:t>Qual </a:t>
            </a:r>
            <a:r>
              <a:rPr lang="en-US" sz="5700" dirty="0" err="1"/>
              <a:t>è</a:t>
            </a:r>
            <a:r>
              <a:rPr lang="en-US" sz="5700" dirty="0"/>
              <a:t> </a:t>
            </a:r>
            <a:r>
              <a:rPr lang="en-US" sz="5700" dirty="0" err="1"/>
              <a:t>l’aspettativa</a:t>
            </a:r>
            <a:r>
              <a:rPr lang="en-US" sz="5700" dirty="0"/>
              <a:t> di </a:t>
            </a:r>
            <a:r>
              <a:rPr lang="en-US" sz="5700" dirty="0" err="1"/>
              <a:t>vittoria</a:t>
            </a:r>
            <a:r>
              <a:rPr lang="en-US" sz="5700" dirty="0"/>
              <a:t>?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B545A88C-DF67-1E3D-4E8F-723037C0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1E971B-7298-1E82-6CAD-327AAD994746}"/>
              </a:ext>
            </a:extLst>
          </p:cNvPr>
          <p:cNvSpPr txBox="1"/>
          <p:nvPr/>
        </p:nvSpPr>
        <p:spPr>
          <a:xfrm>
            <a:off x="6516216" y="2636912"/>
            <a:ext cx="24482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🔵 </a:t>
            </a:r>
            <a:r>
              <a:rPr lang="it-IT" b="1" dirty="0"/>
              <a:t>Inter</a:t>
            </a:r>
            <a:r>
              <a:rPr lang="it-IT" dirty="0"/>
              <a:t>: </a:t>
            </a:r>
            <a:r>
              <a:rPr lang="it-IT" b="1" dirty="0"/>
              <a:t>3.5</a:t>
            </a:r>
            <a:r>
              <a:rPr lang="it-IT" dirty="0"/>
              <a:t> → tipicamente tra 3° e 4° posto</a:t>
            </a:r>
          </a:p>
          <a:p>
            <a:endParaRPr lang="it-IT" dirty="0"/>
          </a:p>
          <a:p>
            <a:r>
              <a:rPr lang="it-IT" dirty="0"/>
              <a:t>🔷 </a:t>
            </a:r>
            <a:r>
              <a:rPr lang="it-IT" b="1" dirty="0"/>
              <a:t>Napoli</a:t>
            </a:r>
            <a:r>
              <a:rPr lang="it-IT" dirty="0"/>
              <a:t>: </a:t>
            </a:r>
            <a:r>
              <a:rPr lang="it-IT" b="1" dirty="0"/>
              <a:t>3.0</a:t>
            </a:r>
            <a:r>
              <a:rPr lang="it-IT" dirty="0"/>
              <a:t> → tipicamente da podio</a:t>
            </a:r>
          </a:p>
          <a:p>
            <a:endParaRPr lang="it-IT" dirty="0"/>
          </a:p>
          <a:p>
            <a:r>
              <a:rPr lang="it-IT" dirty="0"/>
              <a:t>⚫️ </a:t>
            </a:r>
            <a:r>
              <a:rPr lang="it-IT" b="1" dirty="0"/>
              <a:t>Juventus</a:t>
            </a:r>
            <a:r>
              <a:rPr lang="it-IT" dirty="0"/>
              <a:t>: </a:t>
            </a:r>
            <a:r>
              <a:rPr lang="it-IT" b="1" dirty="0"/>
              <a:t>1.0</a:t>
            </a:r>
            <a:r>
              <a:rPr lang="it-IT" dirty="0"/>
              <a:t> → tipicamente al 1° posto</a:t>
            </a:r>
          </a:p>
          <a:p>
            <a:endParaRPr lang="it-IT" dirty="0"/>
          </a:p>
          <a:p>
            <a:r>
              <a:rPr lang="it-IT" dirty="0"/>
              <a:t>🔴 </a:t>
            </a:r>
            <a:r>
              <a:rPr lang="it-IT" b="1" dirty="0"/>
              <a:t>Milan</a:t>
            </a:r>
            <a:r>
              <a:rPr lang="it-IT" dirty="0"/>
              <a:t>: </a:t>
            </a:r>
            <a:r>
              <a:rPr lang="it-IT" b="1" dirty="0"/>
              <a:t>5.5</a:t>
            </a:r>
            <a:r>
              <a:rPr lang="it-IT" dirty="0"/>
              <a:t> → tra metà e alta classifica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B5E0AA-EF0E-42B4-B4D5-30C0C527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" y="2708920"/>
            <a:ext cx="623992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52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671E1-9CE5-1440-F0CF-7E59A000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96C793-B04B-4E4A-BDD9-F17453EA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La policitemia vera può peggiorare nel tempo?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6D25A4-CAA2-3158-4378-A5A2DCF71B4D}"/>
              </a:ext>
            </a:extLst>
          </p:cNvPr>
          <p:cNvSpPr txBox="1"/>
          <p:nvPr/>
        </p:nvSpPr>
        <p:spPr>
          <a:xfrm>
            <a:off x="31516" y="6611779"/>
            <a:ext cx="77723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u="none" strike="noStrike" dirty="0">
                <a:solidFill>
                  <a:srgbClr val="212121"/>
                </a:solidFill>
                <a:effectLst/>
                <a:latin typeface="+mj-lt"/>
              </a:rPr>
              <a:t> </a:t>
            </a:r>
            <a:endParaRPr lang="en-GB" sz="1000" dirty="0">
              <a:latin typeface="+mj-lt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3521663C-0728-0BB1-437C-7463ADB9F0F4}"/>
              </a:ext>
            </a:extLst>
          </p:cNvPr>
          <p:cNvSpPr txBox="1"/>
          <p:nvPr/>
        </p:nvSpPr>
        <p:spPr>
          <a:xfrm>
            <a:off x="-19408" y="6517126"/>
            <a:ext cx="9055904" cy="340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212121"/>
                </a:solidFill>
                <a:latin typeface="BlinkMacSystemFont"/>
              </a:rPr>
              <a:t>1) </a:t>
            </a:r>
            <a:r>
              <a:rPr lang="it-IT" sz="800" dirty="0" err="1">
                <a:solidFill>
                  <a:srgbClr val="212121"/>
                </a:solidFill>
                <a:latin typeface="BlinkMacSystemFont"/>
              </a:rPr>
              <a:t>Kiladjian</a:t>
            </a:r>
            <a:r>
              <a:rPr lang="it-IT" sz="800" dirty="0">
                <a:solidFill>
                  <a:srgbClr val="212121"/>
                </a:solidFill>
                <a:latin typeface="BlinkMacSystemFont"/>
              </a:rPr>
              <a:t> JJ et al. </a:t>
            </a:r>
            <a:r>
              <a:rPr lang="it-IT" sz="800" dirty="0" err="1">
                <a:solidFill>
                  <a:srgbClr val="212121"/>
                </a:solidFill>
                <a:latin typeface="BlinkMacSystemFont"/>
              </a:rPr>
              <a:t>Hematol</a:t>
            </a:r>
            <a:r>
              <a:rPr lang="it-IT" sz="80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it-IT" sz="800" dirty="0" err="1">
                <a:solidFill>
                  <a:srgbClr val="212121"/>
                </a:solidFill>
                <a:latin typeface="BlinkMacSystemFont"/>
              </a:rPr>
              <a:t>J</a:t>
            </a:r>
            <a:r>
              <a:rPr lang="it-IT" sz="800" dirty="0">
                <a:solidFill>
                  <a:srgbClr val="212121"/>
                </a:solidFill>
                <a:latin typeface="BlinkMacSystemFont"/>
              </a:rPr>
              <a:t>. 2003;4(3):198-207.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 2) </a:t>
            </a:r>
            <a:r>
              <a:rPr lang="en-US" sz="800" dirty="0" err="1">
                <a:solidFill>
                  <a:srgbClr val="212121"/>
                </a:solidFill>
                <a:latin typeface="BlinkMacSystemFont"/>
              </a:rPr>
              <a:t>Tefferi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 A, </a:t>
            </a:r>
            <a:r>
              <a:rPr lang="en-US" sz="800" dirty="0" err="1">
                <a:solidFill>
                  <a:srgbClr val="212121"/>
                </a:solidFill>
                <a:latin typeface="BlinkMacSystemFont"/>
              </a:rPr>
              <a:t>Barbui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 T. Am J </a:t>
            </a:r>
            <a:r>
              <a:rPr lang="en-US" sz="800" dirty="0" err="1">
                <a:solidFill>
                  <a:srgbClr val="212121"/>
                </a:solidFill>
                <a:latin typeface="BlinkMacSystemFont"/>
              </a:rPr>
              <a:t>Hematol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. 2015;90:162-173;  3) </a:t>
            </a:r>
            <a:r>
              <a:rPr lang="en-US" sz="800" dirty="0" err="1">
                <a:solidFill>
                  <a:srgbClr val="212121"/>
                </a:solidFill>
                <a:latin typeface="BlinkMacSystemFont"/>
              </a:rPr>
              <a:t>Passamonti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 F, et al. Leukemia. 2010;24:1574-1579; 4) </a:t>
            </a:r>
            <a:r>
              <a:rPr lang="en-US" sz="800" dirty="0" err="1">
                <a:solidFill>
                  <a:srgbClr val="212121"/>
                </a:solidFill>
                <a:latin typeface="BlinkMacSystemFont"/>
              </a:rPr>
              <a:t>Passamonti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 F, et al. Blood. 2008;111:3383-3387; 5) </a:t>
            </a:r>
            <a:r>
              <a:rPr lang="en-US" sz="800" dirty="0" err="1">
                <a:solidFill>
                  <a:srgbClr val="212121"/>
                </a:solidFill>
                <a:latin typeface="BlinkMacSystemFont"/>
              </a:rPr>
              <a:t>Tefferi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 A, et al. Leukemia. 2018;32:1200-1210.</a:t>
            </a:r>
          </a:p>
        </p:txBody>
      </p:sp>
      <p:sp>
        <p:nvSpPr>
          <p:cNvPr id="28" name="Rounded Rectangle 29">
            <a:extLst>
              <a:ext uri="{FF2B5EF4-FFF2-40B4-BE49-F238E27FC236}">
                <a16:creationId xmlns:a16="http://schemas.microsoft.com/office/drawing/2014/main" id="{79C9799A-EDF5-82A4-5C2A-2598E4830F81}"/>
              </a:ext>
            </a:extLst>
          </p:cNvPr>
          <p:cNvSpPr/>
          <p:nvPr/>
        </p:nvSpPr>
        <p:spPr>
          <a:xfrm>
            <a:off x="323528" y="5157192"/>
            <a:ext cx="8496944" cy="7704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Poiché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l'età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60 anni e la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sopravvivenza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15 anni,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molti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sanitari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considerano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PV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malattia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molto grave e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spesso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avvertono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l'urgenza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curarla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PH" sz="14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8">
            <a:extLst>
              <a:ext uri="{FF2B5EF4-FFF2-40B4-BE49-F238E27FC236}">
                <a16:creationId xmlns:a16="http://schemas.microsoft.com/office/drawing/2014/main" id="{2CED79DB-58DE-38A3-7A0B-06AD385701D9}"/>
              </a:ext>
            </a:extLst>
          </p:cNvPr>
          <p:cNvCxnSpPr>
            <a:cxnSpLocks/>
          </p:cNvCxnSpPr>
          <p:nvPr/>
        </p:nvCxnSpPr>
        <p:spPr>
          <a:xfrm>
            <a:off x="3354970" y="3212976"/>
            <a:ext cx="2448272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67" name="Immagine 66">
            <a:extLst>
              <a:ext uri="{FF2B5EF4-FFF2-40B4-BE49-F238E27FC236}">
                <a16:creationId xmlns:a16="http://schemas.microsoft.com/office/drawing/2014/main" id="{81BD87AA-3F1A-EEEB-85A8-7759065F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968" y="1916832"/>
            <a:ext cx="3129114" cy="2952328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A7F0EA6F-576C-9763-E1B4-2EA2F539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16832"/>
            <a:ext cx="4399594" cy="2664296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08DE0B1C-32C3-03A1-CBB9-9B7133C9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890" y="1772816"/>
            <a:ext cx="3798422" cy="576064"/>
          </a:xfrm>
          <a:prstGeom prst="rect">
            <a:avLst/>
          </a:prstGeom>
        </p:spPr>
      </p:pic>
      <p:pic>
        <p:nvPicPr>
          <p:cNvPr id="77" name="Immagine 76">
            <a:extLst>
              <a:ext uri="{FF2B5EF4-FFF2-40B4-BE49-F238E27FC236}">
                <a16:creationId xmlns:a16="http://schemas.microsoft.com/office/drawing/2014/main" id="{BF4496F9-6459-A195-BE92-57E4E1269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6792"/>
            <a:ext cx="5836439" cy="3528392"/>
          </a:xfrm>
          <a:prstGeom prst="rect">
            <a:avLst/>
          </a:prstGeom>
        </p:spPr>
      </p:pic>
      <p:sp>
        <p:nvSpPr>
          <p:cNvPr id="78" name="Titolo 1">
            <a:extLst>
              <a:ext uri="{FF2B5EF4-FFF2-40B4-BE49-F238E27FC236}">
                <a16:creationId xmlns:a16="http://schemas.microsoft.com/office/drawing/2014/main" id="{0F3ACB82-B147-FFA5-05D7-5310A8576271}"/>
              </a:ext>
            </a:extLst>
          </p:cNvPr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Policitemia</a:t>
            </a:r>
            <a:r>
              <a:rPr lang="en-GB" dirty="0"/>
              <a:t> fa solo rima con </a:t>
            </a:r>
            <a:r>
              <a:rPr lang="en-GB" dirty="0" err="1"/>
              <a:t>leucemia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5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BEBA5E-A23F-40C5-F592-7E2744F8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021F96-6CEB-0640-2A88-EA8910B6B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17576"/>
            <a:ext cx="818223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 stadio sono?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1733454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442" y="4516"/>
                  <a:pt x="3428173" y="12266"/>
                  <a:pt x="3429000" y="18288"/>
                </a:cubicBezTo>
                <a:cubicBezTo>
                  <a:pt x="3221081" y="48608"/>
                  <a:pt x="3088001" y="8066"/>
                  <a:pt x="2811780" y="18288"/>
                </a:cubicBezTo>
                <a:cubicBezTo>
                  <a:pt x="2535559" y="28510"/>
                  <a:pt x="2481355" y="24898"/>
                  <a:pt x="2228850" y="18288"/>
                </a:cubicBezTo>
                <a:cubicBezTo>
                  <a:pt x="1976345" y="11679"/>
                  <a:pt x="1807520" y="48356"/>
                  <a:pt x="1543050" y="18288"/>
                </a:cubicBezTo>
                <a:cubicBezTo>
                  <a:pt x="1278580" y="-11780"/>
                  <a:pt x="1181944" y="5123"/>
                  <a:pt x="925830" y="18288"/>
                </a:cubicBezTo>
                <a:cubicBezTo>
                  <a:pt x="669716" y="31453"/>
                  <a:pt x="410304" y="34815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9577" y="4624"/>
                  <a:pt x="3429819" y="11191"/>
                  <a:pt x="3429000" y="18288"/>
                </a:cubicBezTo>
                <a:cubicBezTo>
                  <a:pt x="3103464" y="593"/>
                  <a:pt x="2887909" y="22940"/>
                  <a:pt x="2743200" y="18288"/>
                </a:cubicBezTo>
                <a:cubicBezTo>
                  <a:pt x="2598491" y="13636"/>
                  <a:pt x="2362615" y="10656"/>
                  <a:pt x="1988820" y="18288"/>
                </a:cubicBezTo>
                <a:cubicBezTo>
                  <a:pt x="1615025" y="25920"/>
                  <a:pt x="1580494" y="3693"/>
                  <a:pt x="1405890" y="18288"/>
                </a:cubicBezTo>
                <a:cubicBezTo>
                  <a:pt x="1231286" y="32884"/>
                  <a:pt x="885259" y="-16285"/>
                  <a:pt x="651510" y="18288"/>
                </a:cubicBezTo>
                <a:cubicBezTo>
                  <a:pt x="417761" y="52861"/>
                  <a:pt x="138362" y="-13856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F6FD5AF-D757-C344-27DC-F158B079A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76833"/>
              </p:ext>
            </p:extLst>
          </p:nvPr>
        </p:nvGraphicFramePr>
        <p:xfrm>
          <a:off x="241172" y="2636912"/>
          <a:ext cx="8661655" cy="295787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4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6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314">
                <a:tc>
                  <a:txBody>
                    <a:bodyPr/>
                    <a:lstStyle/>
                    <a:p>
                      <a:r>
                        <a:rPr lang="en-US" sz="3200" b="0" cap="none" spc="0" err="1">
                          <a:solidFill>
                            <a:schemeClr val="tx1"/>
                          </a:solidFill>
                        </a:rPr>
                        <a:t>Categoria</a:t>
                      </a:r>
                      <a:endParaRPr lang="en-US" sz="3200" b="0" cap="none" spc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363" marR="90363" marT="90363" marB="180726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cap="none" spc="0" dirty="0" err="1">
                          <a:solidFill>
                            <a:schemeClr val="tx1"/>
                          </a:solidFill>
                        </a:rPr>
                        <a:t>Caratteristiche</a:t>
                      </a:r>
                      <a:endParaRPr lang="en-US" sz="3200" b="0" cap="none" spc="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363" marR="90363" marT="90363" marB="180726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282">
                <a:tc>
                  <a:txBody>
                    <a:bodyPr/>
                    <a:lstStyle/>
                    <a:p>
                      <a:r>
                        <a:rPr lang="en-US" sz="2400" b="1" cap="none" spc="0">
                          <a:solidFill>
                            <a:schemeClr val="tx1"/>
                          </a:solidFill>
                        </a:rPr>
                        <a:t>Low risk</a:t>
                      </a:r>
                      <a:endParaRPr lang="en-US" sz="2400" b="1" cap="none" spc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363" marR="90363" marT="90363" marB="18072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cap="none" spc="0" err="1">
                          <a:solidFill>
                            <a:schemeClr val="tx1"/>
                          </a:solidFill>
                        </a:rPr>
                        <a:t>Età</a:t>
                      </a:r>
                      <a:r>
                        <a:rPr lang="en-US" sz="2400" cap="none" spc="0">
                          <a:solidFill>
                            <a:schemeClr val="tx1"/>
                          </a:solidFill>
                        </a:rPr>
                        <a:t> &lt;60 </a:t>
                      </a:r>
                      <a:r>
                        <a:rPr lang="en-US" sz="2400" cap="none" spc="0" err="1">
                          <a:solidFill>
                            <a:schemeClr val="tx1"/>
                          </a:solidFill>
                        </a:rPr>
                        <a:t>anni</a:t>
                      </a:r>
                      <a:r>
                        <a:rPr lang="en-US" sz="24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cap="none" spc="0" err="1">
                          <a:solidFill>
                            <a:schemeClr val="tx1"/>
                          </a:solidFill>
                        </a:rPr>
                        <a:t>ed</a:t>
                      </a:r>
                      <a:r>
                        <a:rPr lang="en-US" sz="24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cap="none" spc="0" err="1">
                          <a:solidFill>
                            <a:schemeClr val="tx1"/>
                          </a:solidFill>
                        </a:rPr>
                        <a:t>anamnesi</a:t>
                      </a:r>
                      <a:r>
                        <a:rPr lang="en-US" sz="24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cap="none" spc="0" err="1">
                          <a:solidFill>
                            <a:schemeClr val="tx1"/>
                          </a:solidFill>
                        </a:rPr>
                        <a:t>negativa</a:t>
                      </a:r>
                      <a:r>
                        <a:rPr lang="en-US" sz="2400" cap="none" spc="0">
                          <a:solidFill>
                            <a:schemeClr val="tx1"/>
                          </a:solidFill>
                        </a:rPr>
                        <a:t> per </a:t>
                      </a:r>
                      <a:r>
                        <a:rPr lang="en-US" sz="2400" cap="none" spc="0" err="1">
                          <a:solidFill>
                            <a:schemeClr val="tx1"/>
                          </a:solidFill>
                        </a:rPr>
                        <a:t>eventi</a:t>
                      </a:r>
                      <a:r>
                        <a:rPr lang="en-US" sz="24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cap="none" spc="0" err="1">
                          <a:solidFill>
                            <a:schemeClr val="tx1"/>
                          </a:solidFill>
                        </a:rPr>
                        <a:t>trombotici</a:t>
                      </a:r>
                      <a:endParaRPr lang="en-US" sz="2400" cap="none" spc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363" marR="90363" marT="90363" marB="18072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282">
                <a:tc>
                  <a:txBody>
                    <a:bodyPr/>
                    <a:lstStyle/>
                    <a:p>
                      <a:r>
                        <a:rPr lang="en-US" sz="2400" b="1" cap="none" spc="0">
                          <a:solidFill>
                            <a:schemeClr val="tx1"/>
                          </a:solidFill>
                        </a:rPr>
                        <a:t>High risk</a:t>
                      </a:r>
                      <a:endParaRPr lang="en-US" sz="2400" b="1" cap="none" spc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363" marR="90363" marT="90363" marB="18072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cap="none" spc="0" dirty="0" err="1">
                          <a:solidFill>
                            <a:schemeClr val="tx1"/>
                          </a:solidFill>
                        </a:rPr>
                        <a:t>Età</a:t>
                      </a:r>
                      <a:r>
                        <a:rPr lang="en-US" sz="2400" cap="none" spc="0" dirty="0">
                          <a:solidFill>
                            <a:schemeClr val="tx1"/>
                          </a:solidFill>
                        </a:rPr>
                        <a:t> ≥ 60 anni o </a:t>
                      </a:r>
                      <a:r>
                        <a:rPr lang="en-US" sz="2400" cap="none" spc="0" dirty="0" err="1">
                          <a:solidFill>
                            <a:schemeClr val="tx1"/>
                          </a:solidFill>
                        </a:rPr>
                        <a:t>anamnesi</a:t>
                      </a:r>
                      <a:r>
                        <a:rPr lang="en-US" sz="2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chemeClr val="tx1"/>
                          </a:solidFill>
                        </a:rPr>
                        <a:t>positiva</a:t>
                      </a:r>
                      <a:r>
                        <a:rPr lang="en-US" sz="2400" cap="none" spc="0" dirty="0">
                          <a:solidFill>
                            <a:schemeClr val="tx1"/>
                          </a:solidFill>
                        </a:rPr>
                        <a:t> per </a:t>
                      </a:r>
                      <a:r>
                        <a:rPr lang="en-US" sz="2400" cap="none" spc="0" dirty="0" err="1">
                          <a:solidFill>
                            <a:schemeClr val="tx1"/>
                          </a:solidFill>
                        </a:rPr>
                        <a:t>eventi</a:t>
                      </a:r>
                      <a:r>
                        <a:rPr lang="en-US" sz="2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chemeClr val="tx1"/>
                          </a:solidFill>
                        </a:rPr>
                        <a:t>trombotici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363" marR="90363" marT="90363" marB="18072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3EB111F7-D9C2-9293-9A6E-D6A7C61E1577}"/>
              </a:ext>
            </a:extLst>
          </p:cNvPr>
          <p:cNvSpPr/>
          <p:nvPr/>
        </p:nvSpPr>
        <p:spPr>
          <a:xfrm>
            <a:off x="-19889" y="6639163"/>
            <a:ext cx="58096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Marchetti M et al. Lancet </a:t>
            </a:r>
            <a:r>
              <a:rPr lang="it-IT" sz="1000" dirty="0" err="1"/>
              <a:t>Haematol</a:t>
            </a:r>
            <a:r>
              <a:rPr lang="it-IT" sz="1000" dirty="0"/>
              <a:t>. 2022 Apr;9(4):e301-e311</a:t>
            </a:r>
            <a:endParaRPr lang="it-IT" sz="1000" b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5159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F321B-B649-364D-8C97-FD85E3CF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D0BD9E-30AC-8543-0E3C-E8C7E95F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0" y="188640"/>
            <a:ext cx="8795320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Cardioaspirina</a:t>
            </a:r>
            <a:r>
              <a:rPr lang="en-GB" dirty="0"/>
              <a:t> + </a:t>
            </a:r>
            <a:r>
              <a:rPr lang="en-GB" dirty="0" err="1"/>
              <a:t>controllo</a:t>
            </a:r>
            <a:r>
              <a:rPr lang="en-GB" dirty="0"/>
              <a:t> </a:t>
            </a:r>
            <a:r>
              <a:rPr lang="en-GB" dirty="0" err="1"/>
              <a:t>dell’ematocrito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DFE40F-B8EA-1306-8935-7A5E9D00251F}"/>
              </a:ext>
            </a:extLst>
          </p:cNvPr>
          <p:cNvSpPr txBox="1"/>
          <p:nvPr/>
        </p:nvSpPr>
        <p:spPr>
          <a:xfrm>
            <a:off x="-19889" y="6611779"/>
            <a:ext cx="61009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  <a:cs typeface="Arial" panose="020B0604020202020204" pitchFamily="34" charset="0"/>
              </a:rPr>
              <a:t>Landolfi R, et al. N Engl J Med. 2004;350:114-124</a:t>
            </a:r>
            <a:r>
              <a:rPr lang="it-IT" sz="10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; </a:t>
            </a:r>
            <a:r>
              <a:rPr lang="en-US" sz="1000" dirty="0" err="1">
                <a:cs typeface="Arial" panose="020B0604020202020204" pitchFamily="34" charset="0"/>
              </a:rPr>
              <a:t>Marchioli</a:t>
            </a:r>
            <a:r>
              <a:rPr lang="en-US" sz="1000" dirty="0">
                <a:cs typeface="Arial" panose="020B0604020202020204" pitchFamily="34" charset="0"/>
              </a:rPr>
              <a:t> R, et al. </a:t>
            </a:r>
            <a:r>
              <a:rPr lang="en-US" sz="1000" i="1" dirty="0">
                <a:cs typeface="Arial" panose="020B0604020202020204" pitchFamily="34" charset="0"/>
              </a:rPr>
              <a:t>N Engl J Med. </a:t>
            </a:r>
            <a:r>
              <a:rPr lang="en-US" sz="1000" dirty="0">
                <a:cs typeface="Arial" panose="020B0604020202020204" pitchFamily="34" charset="0"/>
              </a:rPr>
              <a:t>2013;368:22-33</a:t>
            </a:r>
            <a:r>
              <a:rPr lang="it-IT" sz="1000" b="0" i="0" u="none" strike="noStrike" dirty="0">
                <a:solidFill>
                  <a:srgbClr val="212121"/>
                </a:solidFill>
                <a:effectLst/>
                <a:latin typeface="+mj-lt"/>
              </a:rPr>
              <a:t>. </a:t>
            </a:r>
            <a:endParaRPr lang="en-GB" sz="1000" dirty="0">
              <a:latin typeface="+mj-lt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6A774228-A192-AC14-35F9-B77F3DA6A4D8}"/>
              </a:ext>
            </a:extLst>
          </p:cNvPr>
          <p:cNvGrpSpPr/>
          <p:nvPr/>
        </p:nvGrpSpPr>
        <p:grpSpPr>
          <a:xfrm>
            <a:off x="5004048" y="3645024"/>
            <a:ext cx="3782453" cy="2670091"/>
            <a:chOff x="1014574" y="2284393"/>
            <a:chExt cx="6515340" cy="42815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BADA6564-DB98-1657-AADE-8460B181F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574" y="2284393"/>
              <a:ext cx="6515340" cy="428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7FFB4371-0437-5AD9-7F5B-508BC46A699E}"/>
                </a:ext>
              </a:extLst>
            </p:cNvPr>
            <p:cNvSpPr/>
            <p:nvPr/>
          </p:nvSpPr>
          <p:spPr>
            <a:xfrm>
              <a:off x="3507888" y="3224968"/>
              <a:ext cx="1348305" cy="270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  <a:ea typeface="ＭＳ Ｐゴシック" pitchFamily="34" charset="-128"/>
                  <a:cs typeface="Arial" panose="020B0604020202020204" pitchFamily="34" charset="0"/>
                </a:rPr>
                <a:t>Time to CV event</a:t>
              </a:r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2243BAD-D47E-EE02-8450-8FE985F79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1748948"/>
            <a:ext cx="4248472" cy="1485175"/>
          </a:xfrm>
          <a:prstGeom prst="roundRect">
            <a:avLst>
              <a:gd name="adj" fmla="val 15819"/>
            </a:avLst>
          </a:prstGeom>
          <a:solidFill>
            <a:srgbClr val="A4292D">
              <a:alpha val="32549"/>
            </a:srgbClr>
          </a:solidFill>
          <a:ln>
            <a:noFill/>
          </a:ln>
        </p:spPr>
        <p:txBody>
          <a:bodyPr wrap="square" lIns="121856" tIns="60955" rIns="121856" bIns="60955" anchor="ctr">
            <a:spAutoFit/>
          </a:bodyPr>
          <a:lstStyle>
            <a:lvl1pPr>
              <a:spcBef>
                <a:spcPct val="20000"/>
              </a:spcBef>
              <a:buClr>
                <a:srgbClr val="304F4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lr>
                <a:srgbClr val="304F4D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lr>
                <a:srgbClr val="304F4D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lr>
                <a:srgbClr val="304F4D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lvl="0" algn="ctr" defTabSz="1218444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it-IT" sz="2000" dirty="0"/>
              <a:t>Il rischio di eventi cardiovascolari è ridotto di 3 volte nei pazienti con ematocrito controllato inferiore al 45%</a:t>
            </a:r>
            <a:endParaRPr kumimoji="0" lang="en-US" alt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ヒラギノ角ゴ Pro W3" charset="-128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FF10F43-4B19-C297-F577-A3A33EC95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580177"/>
            <a:ext cx="4104456" cy="1822717"/>
          </a:xfrm>
          <a:prstGeom prst="roundRect">
            <a:avLst>
              <a:gd name="adj" fmla="val 15819"/>
            </a:avLst>
          </a:prstGeom>
          <a:solidFill>
            <a:srgbClr val="A4292D">
              <a:alpha val="32549"/>
            </a:srgbClr>
          </a:solidFill>
          <a:ln>
            <a:noFill/>
          </a:ln>
        </p:spPr>
        <p:txBody>
          <a:bodyPr wrap="square" lIns="121856" tIns="60955" rIns="121856" bIns="60955" anchor="ctr">
            <a:spAutoFit/>
          </a:bodyPr>
          <a:lstStyle>
            <a:lvl1pPr>
              <a:spcBef>
                <a:spcPct val="20000"/>
              </a:spcBef>
              <a:buClr>
                <a:srgbClr val="304F4D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lr>
                <a:srgbClr val="304F4D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lr>
                <a:srgbClr val="304F4D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lr>
                <a:srgbClr val="304F4D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4F4D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lvl="0" algn="ctr" defTabSz="1218444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it-IT" sz="2000" dirty="0"/>
              <a:t>La cardioaspirina può ridurre del 60% il rischio combinato di eventi cardiovascolari gravi o di morte per cause cardiovascolari nei pazienti con PV</a:t>
            </a:r>
            <a:endParaRPr kumimoji="0" lang="en-US" alt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ヒラギノ角ゴ Pro W3" charset="-128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0A45726-0138-4D4F-AD70-1DE80C204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17032"/>
            <a:ext cx="4207447" cy="2568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676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37D87-4A0C-FC9B-69FE-8045B24DD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109090-061C-FEF7-B06C-6F4432D7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Devo fare la </a:t>
            </a:r>
            <a:r>
              <a:rPr lang="en-GB" dirty="0" err="1"/>
              <a:t>chemioterapia</a:t>
            </a:r>
            <a:r>
              <a:rPr lang="en-GB" dirty="0"/>
              <a:t>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E53A30-8B7F-9D2A-362F-15D07905E39A}"/>
              </a:ext>
            </a:extLst>
          </p:cNvPr>
          <p:cNvSpPr txBox="1"/>
          <p:nvPr/>
        </p:nvSpPr>
        <p:spPr>
          <a:xfrm>
            <a:off x="827584" y="2348880"/>
            <a:ext cx="77768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Il termine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chemioterapia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deriva dal greco: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“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chēmeia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”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el-GR" sz="2000" b="0" i="0" u="none" strike="noStrike" dirty="0">
                <a:solidFill>
                  <a:srgbClr val="000000"/>
                </a:solidFill>
                <a:effectLst/>
              </a:rPr>
              <a:t>χημεία) →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chimica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“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therapeía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”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el-GR" sz="2000" b="0" i="0" u="none" strike="noStrike" dirty="0">
                <a:solidFill>
                  <a:srgbClr val="000000"/>
                </a:solidFill>
                <a:effectLst/>
              </a:rPr>
              <a:t>θεραπεία) →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cura, trattamento</a:t>
            </a:r>
          </a:p>
          <a:p>
            <a:pPr algn="l"/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Chemioterapia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significa quindi letteralmente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"cura tramite sostanze chimiche"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440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CC2D0-B2BA-7FF9-0DB4-D9CB3C1FB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F808C-B209-BF85-B3D1-DB1CABB2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La </a:t>
            </a:r>
            <a:r>
              <a:rPr lang="en-GB" dirty="0" err="1"/>
              <a:t>terapia</a:t>
            </a:r>
            <a:r>
              <a:rPr lang="en-GB" dirty="0"/>
              <a:t> </a:t>
            </a:r>
            <a:r>
              <a:rPr lang="en-GB" dirty="0" err="1"/>
              <a:t>citoriduttiva</a:t>
            </a:r>
            <a:r>
              <a:rPr lang="en-GB" dirty="0"/>
              <a:t> solo se:</a:t>
            </a:r>
          </a:p>
        </p:txBody>
      </p:sp>
      <p:graphicFrame>
        <p:nvGraphicFramePr>
          <p:cNvPr id="4" name="Group 14">
            <a:extLst>
              <a:ext uri="{FF2B5EF4-FFF2-40B4-BE49-F238E27FC236}">
                <a16:creationId xmlns:a16="http://schemas.microsoft.com/office/drawing/2014/main" id="{E773CC88-6C5F-0BB1-E80B-4FF66A3B7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778456"/>
              </p:ext>
            </p:extLst>
          </p:nvPr>
        </p:nvGraphicFramePr>
        <p:xfrm>
          <a:off x="127416" y="1386266"/>
          <a:ext cx="8889168" cy="1842532"/>
        </p:xfrm>
        <a:graphic>
          <a:graphicData uri="http://schemas.openxmlformats.org/drawingml/2006/table">
            <a:tbl>
              <a:tblPr/>
              <a:tblGrid>
                <a:gridCol w="8889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ELN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indicazioni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per la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citoriduzione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ヒラギノ角ゴ Pro W3" charset="0"/>
                        <a:cs typeface="Calibri"/>
                      </a:endParaRPr>
                    </a:p>
                  </a:txBody>
                  <a:tcPr marL="121903" marR="121903" marT="60964" marB="609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High risk ma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anche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presenza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di:</a:t>
                      </a:r>
                    </a:p>
                    <a:p>
                      <a:pPr marL="457200" lvl="1" indent="-285750" algn="l" defTabSz="914400" rtl="0" eaLnBrk="1" latinLnBrk="0" hangingPunct="1">
                        <a:lnSpc>
                          <a:spcPct val="110000"/>
                        </a:lnSpc>
                        <a:buFont typeface="Arial" charset="0"/>
                        <a:buChar char="•"/>
                      </a:pP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Scarsa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tolleranza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flebotomie</a:t>
                      </a:r>
                      <a:endParaRPr kumimoji="0" lang="en-GB" sz="20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1" indent="-285750" algn="l" defTabSz="914400" rtl="0" eaLnBrk="1" latinLnBrk="0" hangingPunct="1">
                        <a:lnSpc>
                          <a:spcPct val="110000"/>
                        </a:lnSpc>
                        <a:buFont typeface="Arial" charset="0"/>
                        <a:buChar char="•"/>
                      </a:pPr>
                      <a:r>
                        <a:rPr kumimoji="0" lang="it-IT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Splenomegalia sintomatica e progressiva</a:t>
                      </a:r>
                    </a:p>
                    <a:p>
                      <a:pPr marL="457200" lvl="1" indent="-285750" algn="l" defTabSz="914400" rtl="0" eaLnBrk="1" latinLnBrk="0" hangingPunct="1">
                        <a:lnSpc>
                          <a:spcPct val="110000"/>
                        </a:lnSpc>
                        <a:buFont typeface="Arial" charset="0"/>
                        <a:buChar char="•"/>
                      </a:pP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leucociti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&gt;20</a:t>
                      </a:r>
                      <a:r>
                        <a:rPr kumimoji="0" lang="en-GB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× 10</a:t>
                      </a:r>
                      <a:r>
                        <a:rPr kumimoji="0" lang="en-GB" sz="2000" b="1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GB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/L </a:t>
                      </a:r>
                      <a:r>
                        <a:rPr kumimoji="0" lang="en-GB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confermata</a:t>
                      </a:r>
                      <a:r>
                        <a:rPr kumimoji="0" lang="en-GB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3 </a:t>
                      </a:r>
                      <a:r>
                        <a:rPr kumimoji="0" lang="en-GB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mesi</a:t>
                      </a:r>
                      <a:endParaRPr kumimoji="0" lang="en-GB" altLang="en-US" sz="20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03" marR="121903" marT="60964" marB="609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Group 14">
            <a:extLst>
              <a:ext uri="{FF2B5EF4-FFF2-40B4-BE49-F238E27FC236}">
                <a16:creationId xmlns:a16="http://schemas.microsoft.com/office/drawing/2014/main" id="{C78DE945-1861-AE6A-A64E-6C1146A43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76914"/>
              </p:ext>
            </p:extLst>
          </p:nvPr>
        </p:nvGraphicFramePr>
        <p:xfrm>
          <a:off x="119921" y="3501008"/>
          <a:ext cx="8904157" cy="3657616"/>
        </p:xfrm>
        <a:graphic>
          <a:graphicData uri="http://schemas.openxmlformats.org/drawingml/2006/table">
            <a:tbl>
              <a:tblPr/>
              <a:tblGrid>
                <a:gridCol w="8904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La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terapia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citoriduttiva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dovrebbe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essere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considerata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anche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nei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pazienti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con: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ヒラギノ角ゴ Pro W3" charset="0"/>
                        <a:cs typeface="Calibri"/>
                      </a:endParaRPr>
                    </a:p>
                  </a:txBody>
                  <a:tcPr marL="121903" marR="121903" marT="60964" marB="609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23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6497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Leucocitosi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progressiva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persistente</a:t>
                      </a:r>
                      <a:endParaRPr kumimoji="0" lang="en-GB" altLang="en-US" sz="20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6497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Piastrinosi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estrema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(&gt;1500</a:t>
                      </a:r>
                      <a:r>
                        <a:rPr kumimoji="0" lang="en-GB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× 109/L), </a:t>
                      </a:r>
                      <a:r>
                        <a:rPr kumimoji="0" lang="en-GB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sanguinamenti</a:t>
                      </a:r>
                      <a:r>
                        <a:rPr kumimoji="0" lang="en-GB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indipendentemente</a:t>
                      </a:r>
                      <a:r>
                        <a:rPr kumimoji="0" lang="en-GB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dalla</a:t>
                      </a:r>
                      <a:r>
                        <a:rPr kumimoji="0" lang="en-GB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</a:t>
                      </a:r>
                      <a:r>
                        <a:rPr kumimoji="0" lang="en-GB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piastrinica</a:t>
                      </a:r>
                      <a:endParaRPr kumimoji="0" lang="en-GB" sz="20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6497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Inadeguato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controllo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dell’HCT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le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flebotomie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(6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flebotomie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/anno)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6497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Nei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pazienti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elevato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burden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sintomatologico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(TSS &gt;20)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prurito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(Itching score &gt;20) non mitigate da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flebotomie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ASA,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antistaminici</a:t>
                      </a:r>
                      <a:endParaRPr kumimoji="0" lang="en-GB" altLang="en-US" sz="20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6497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pazienti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ad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elevato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rischio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CV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nonostante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l’utilizzo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misure</a:t>
                      </a:r>
                      <a:r>
                        <a:rPr kumimoji="0" lang="en-GB" altLang="en-US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20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profilattiche</a:t>
                      </a:r>
                      <a:endParaRPr kumimoji="0" lang="en-GB" altLang="en-US" sz="20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6497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altLang="en-US" sz="2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6497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6497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altLang="en-US" sz="2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6497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03" marR="121903" marT="60964" marB="6096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87F70C5D-E9F1-E0E2-7552-797A6204A0E6}"/>
              </a:ext>
            </a:extLst>
          </p:cNvPr>
          <p:cNvSpPr/>
          <p:nvPr/>
        </p:nvSpPr>
        <p:spPr>
          <a:xfrm>
            <a:off x="0" y="6605990"/>
            <a:ext cx="58096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Marchetti M et al. Lancet </a:t>
            </a:r>
            <a:r>
              <a:rPr lang="it-IT" sz="1000" dirty="0" err="1"/>
              <a:t>Haematol</a:t>
            </a:r>
            <a:r>
              <a:rPr lang="it-IT" sz="1000" dirty="0"/>
              <a:t>. 2022;9(4):e301-e311</a:t>
            </a:r>
            <a:endParaRPr lang="it-IT" sz="1000" b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0720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7FD6-2849-FCAC-5483-2D7CE9922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1AE7CC-ED53-2FEC-50AE-9EBFE02E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Quale </a:t>
            </a:r>
            <a:r>
              <a:rPr lang="en-GB" dirty="0" err="1"/>
              <a:t>terapia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C87C22-9312-DE66-C93F-AEE01C8B1736}"/>
              </a:ext>
            </a:extLst>
          </p:cNvPr>
          <p:cNvSpPr txBox="1"/>
          <p:nvPr/>
        </p:nvSpPr>
        <p:spPr>
          <a:xfrm>
            <a:off x="545885" y="6093296"/>
            <a:ext cx="85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Dovrò seguire una terapia per tutta la vita?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EC7AE7-07CA-06EA-A9FE-3A13BCAD9F53}"/>
              </a:ext>
            </a:extLst>
          </p:cNvPr>
          <p:cNvSpPr txBox="1"/>
          <p:nvPr/>
        </p:nvSpPr>
        <p:spPr>
          <a:xfrm>
            <a:off x="323528" y="1268760"/>
            <a:ext cx="8496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Le linee guida raccomandano </a:t>
            </a:r>
            <a:r>
              <a:rPr lang="it-IT" b="1" dirty="0" err="1">
                <a:solidFill>
                  <a:srgbClr val="000000"/>
                </a:solidFill>
                <a:latin typeface="-webkit-standard"/>
              </a:rPr>
              <a:t>I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drossiurea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oppure 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Ropeginterferone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per i pazienti ad alto rischio con policitemia vera. La scelta dell’agente dovrebbe essere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individualizzata anche in base alle preferenze del paziente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GB" dirty="0"/>
          </a:p>
        </p:txBody>
      </p:sp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D0F2B790-856F-230B-F179-B3F3B5488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981305"/>
              </p:ext>
            </p:extLst>
          </p:nvPr>
        </p:nvGraphicFramePr>
        <p:xfrm>
          <a:off x="467544" y="2276872"/>
          <a:ext cx="8208912" cy="43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1615358493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1775927495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089604984"/>
                    </a:ext>
                  </a:extLst>
                </a:gridCol>
              </a:tblGrid>
              <a:tr h="342943">
                <a:tc>
                  <a:txBody>
                    <a:bodyPr/>
                    <a:lstStyle/>
                    <a:p>
                      <a:r>
                        <a:rPr lang="it-IT" b="1" dirty="0"/>
                        <a:t>Caratteristica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b="1"/>
                        <a:t>Idrossiurea</a:t>
                      </a:r>
                      <a:endParaRPr lang="it-IT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b="1" dirty="0" err="1"/>
                        <a:t>Ropeginterferone</a:t>
                      </a:r>
                      <a:r>
                        <a:rPr lang="it-IT" b="1" dirty="0"/>
                        <a:t> alfa-2b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6265347"/>
                  </a:ext>
                </a:extLst>
              </a:tr>
              <a:tr h="461292">
                <a:tc>
                  <a:txBody>
                    <a:bodyPr/>
                    <a:lstStyle/>
                    <a:p>
                      <a:r>
                        <a:rPr lang="it-IT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Tipo di farmaco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Agente </a:t>
                      </a:r>
                      <a:r>
                        <a:rPr lang="it-IT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citoriduttivo</a:t>
                      </a:r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(antimetabolita)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Interferone </a:t>
                      </a:r>
                      <a:r>
                        <a:rPr lang="it-IT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pegilato</a:t>
                      </a:r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(immunomodulatore)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495263"/>
                  </a:ext>
                </a:extLst>
              </a:tr>
              <a:tr h="461292">
                <a:tc>
                  <a:txBody>
                    <a:bodyPr/>
                    <a:lstStyle/>
                    <a:p>
                      <a:r>
                        <a:rPr lang="it-IT" sz="1400" b="1" dirty="0"/>
                        <a:t>Via di somministrazione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Orale (compresse)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Sottocutanea (iniezione) ogni 2 settimane)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042662"/>
                  </a:ext>
                </a:extLst>
              </a:tr>
              <a:tr h="267064">
                <a:tc>
                  <a:txBody>
                    <a:bodyPr/>
                    <a:lstStyle/>
                    <a:p>
                      <a:r>
                        <a:rPr lang="it-IT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Tempo d’azione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Rapido (giorni-settimane)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Lento (settimane-mesi)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133973"/>
                  </a:ext>
                </a:extLst>
              </a:tr>
              <a:tr h="655520">
                <a:tc>
                  <a:txBody>
                    <a:bodyPr/>
                    <a:lstStyle/>
                    <a:p>
                      <a:r>
                        <a:rPr lang="it-IT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Obiettivo principale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Controllo rapido dell’ematocrito e delle cellule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Controllo «emocromo» + potenziale effetto modificante la malattia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502242"/>
                  </a:ext>
                </a:extLst>
              </a:tr>
              <a:tr h="655520">
                <a:tc>
                  <a:txBody>
                    <a:bodyPr/>
                    <a:lstStyle/>
                    <a:p>
                      <a:r>
                        <a:rPr lang="it-IT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Effetti collaterali comuni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Mielosoppressione</a:t>
                      </a:r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ulcere orali, tossicità cutanea, tossicità gastrointestinali, febbre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Sintomi simil-influenzali, depressione, alterazioni epatiche, disturbi autoimmuni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83022"/>
                  </a:ext>
                </a:extLst>
              </a:tr>
              <a:tr h="461292">
                <a:tc>
                  <a:txBody>
                    <a:bodyPr/>
                    <a:lstStyle/>
                    <a:p>
                      <a:r>
                        <a:rPr lang="it-IT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Sicurezza in gravidanza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Controindicato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Può essere considerato in gravidanza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768776"/>
                  </a:ext>
                </a:extLst>
              </a:tr>
              <a:tr h="655520">
                <a:tc>
                  <a:txBody>
                    <a:bodyPr/>
                    <a:lstStyle/>
                    <a:p>
                      <a:r>
                        <a:rPr lang="it-IT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Rischio per la fertilità maschile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Potenziale </a:t>
                      </a:r>
                      <a:r>
                        <a:rPr lang="it-IT" sz="14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gonadotossicità</a:t>
                      </a:r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può ridurre spermatogenesi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Profilo favorevole</a:t>
                      </a:r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considerato sicuro sulla fertilità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881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54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3F81F-65FA-9153-563F-06E7E432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 </a:t>
            </a:r>
            <a:r>
              <a:rPr lang="en-GB" dirty="0" err="1"/>
              <a:t>cosa</a:t>
            </a:r>
            <a:r>
              <a:rPr lang="en-GB" dirty="0"/>
              <a:t> </a:t>
            </a:r>
            <a:r>
              <a:rPr lang="en-GB" dirty="0" err="1"/>
              <a:t>significa</a:t>
            </a:r>
            <a:r>
              <a:rPr lang="en-GB" dirty="0"/>
              <a:t>?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F5FC2BC8-DC55-0B4D-2594-33AFF34E49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046364"/>
              </p:ext>
            </p:extLst>
          </p:nvPr>
        </p:nvGraphicFramePr>
        <p:xfrm>
          <a:off x="179512" y="764704"/>
          <a:ext cx="9714588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F03491-2553-5DA5-9BAC-F401A2A557DC}"/>
              </a:ext>
            </a:extLst>
          </p:cNvPr>
          <p:cNvSpPr txBox="1"/>
          <p:nvPr/>
        </p:nvSpPr>
        <p:spPr>
          <a:xfrm>
            <a:off x="223124" y="3861048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Neoplasia (tumore) della cellula staminale emopoietica</a:t>
            </a:r>
          </a:p>
          <a:p>
            <a:pPr algn="just"/>
            <a:endParaRPr lang="it-IT" sz="2400" dirty="0">
              <a:solidFill>
                <a:srgbClr val="FF0000"/>
              </a:solidFill>
            </a:endParaRPr>
          </a:p>
          <a:p>
            <a:pPr algn="just"/>
            <a:r>
              <a:rPr lang="it-IT" sz="2400" b="1" dirty="0">
                <a:solidFill>
                  <a:srgbClr val="FF0000"/>
                </a:solidFill>
              </a:rPr>
              <a:t>Condicio sine qua non= </a:t>
            </a:r>
            <a:r>
              <a:rPr lang="it-IT" sz="2400" dirty="0"/>
              <a:t>aumento della massa eritrocitaria ovvero incremento dell’ematocrito e/o dell’emoglobina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Nel 40% dei pazienti si riscontrano anche incremento delle piastrine e dei globuli bianchi</a:t>
            </a:r>
          </a:p>
        </p:txBody>
      </p:sp>
    </p:spTree>
    <p:extLst>
      <p:ext uri="{BB962C8B-B14F-4D97-AF65-F5344CB8AC3E}">
        <p14:creationId xmlns:p14="http://schemas.microsoft.com/office/powerpoint/2010/main" val="413654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3636757-396F-3995-A5A6-07ECD7E1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69512"/>
            <a:ext cx="86409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800" dirty="0" err="1"/>
              <a:t>Ropeginterferon</a:t>
            </a:r>
            <a:r>
              <a:rPr lang="it-IT" sz="3800" dirty="0"/>
              <a:t> alpha 2b: risposta molecolare e probabilità di non avere eventi</a:t>
            </a:r>
            <a:endParaRPr lang="en-GB" sz="3800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462962E-E22D-1CBD-15F0-28E018B3BCF7}"/>
              </a:ext>
            </a:extLst>
          </p:cNvPr>
          <p:cNvSpPr txBox="1">
            <a:spLocks/>
          </p:cNvSpPr>
          <p:nvPr/>
        </p:nvSpPr>
        <p:spPr>
          <a:xfrm>
            <a:off x="-1430965" y="6574825"/>
            <a:ext cx="5486400" cy="279400"/>
          </a:xfrm>
          <a:prstGeom prst="rect">
            <a:avLst/>
          </a:prstGeom>
        </p:spPr>
        <p:txBody>
          <a:bodyPr vert="horz" lIns="121920" tIns="0" rIns="0" bIns="60960" spcCol="18288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900"/>
              </a:spcBef>
              <a:buClrTx/>
              <a:buSzPct val="100000"/>
              <a:buFontTx/>
              <a:buNone/>
              <a:tabLst>
                <a:tab pos="3998913" algn="r"/>
                <a:tab pos="8229600" algn="r"/>
              </a:tabLst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4" indent="0" algn="l" defTabSz="914400" rtl="0" eaLnBrk="1" latinLnBrk="0" hangingPunct="1">
              <a:spcBef>
                <a:spcPts val="300"/>
              </a:spcBef>
              <a:buClrTx/>
              <a:buSzPct val="100000"/>
              <a:buFontTx/>
              <a:buNone/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0" algn="l" defTabSz="914400" rtl="0" eaLnBrk="1" latinLnBrk="0" hangingPunct="1">
              <a:spcBef>
                <a:spcPts val="300"/>
              </a:spcBef>
              <a:buClrTx/>
              <a:buSzPct val="100000"/>
              <a:buFontTx/>
              <a:buNone/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0" algn="l" defTabSz="914400" rtl="0" eaLnBrk="1" latinLnBrk="0" hangingPunct="1">
              <a:spcBef>
                <a:spcPts val="300"/>
              </a:spcBef>
              <a:buClrTx/>
              <a:buSzPct val="100000"/>
              <a:buFontTx/>
              <a:buNone/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0" algn="l" defTabSz="914400" rtl="0" eaLnBrk="1" latinLnBrk="0" hangingPunct="1">
              <a:spcBef>
                <a:spcPts val="300"/>
              </a:spcBef>
              <a:buClrTx/>
              <a:buSzPct val="100000"/>
              <a:buFontTx/>
              <a:buNone/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BCFD187-AF7C-E1D6-5F1B-84C6A387CC28}"/>
              </a:ext>
            </a:extLst>
          </p:cNvPr>
          <p:cNvSpPr txBox="1">
            <a:spLocks/>
          </p:cNvSpPr>
          <p:nvPr/>
        </p:nvSpPr>
        <p:spPr>
          <a:xfrm>
            <a:off x="-1430965" y="6574825"/>
            <a:ext cx="5486400" cy="279400"/>
          </a:xfrm>
          <a:prstGeom prst="rect">
            <a:avLst/>
          </a:prstGeom>
        </p:spPr>
        <p:txBody>
          <a:bodyPr vert="horz" lIns="121920" tIns="0" rIns="0" bIns="60960" spcCol="18288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900"/>
              </a:spcBef>
              <a:buClrTx/>
              <a:buSzPct val="100000"/>
              <a:buFontTx/>
              <a:buNone/>
              <a:tabLst>
                <a:tab pos="3998913" algn="r"/>
                <a:tab pos="8229600" algn="r"/>
              </a:tabLst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4" indent="0" algn="l" defTabSz="914400" rtl="0" eaLnBrk="1" latinLnBrk="0" hangingPunct="1">
              <a:spcBef>
                <a:spcPts val="300"/>
              </a:spcBef>
              <a:buClrTx/>
              <a:buSzPct val="100000"/>
              <a:buFontTx/>
              <a:buNone/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0" algn="l" defTabSz="914400" rtl="0" eaLnBrk="1" latinLnBrk="0" hangingPunct="1">
              <a:spcBef>
                <a:spcPts val="300"/>
              </a:spcBef>
              <a:buClrTx/>
              <a:buSzPct val="100000"/>
              <a:buFontTx/>
              <a:buNone/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0" algn="l" defTabSz="914400" rtl="0" eaLnBrk="1" latinLnBrk="0" hangingPunct="1">
              <a:spcBef>
                <a:spcPts val="300"/>
              </a:spcBef>
              <a:buClrTx/>
              <a:buSzPct val="100000"/>
              <a:buFontTx/>
              <a:buNone/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0" algn="l" defTabSz="914400" rtl="0" eaLnBrk="1" latinLnBrk="0" hangingPunct="1">
              <a:spcBef>
                <a:spcPts val="300"/>
              </a:spcBef>
              <a:buClrTx/>
              <a:buSzPct val="100000"/>
              <a:buFontTx/>
              <a:buNone/>
              <a:defRPr sz="9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2A2887-FDDA-BE8F-689F-1ECF15B56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1" t="8959" r="3097" b="3881"/>
          <a:stretch/>
        </p:blipFill>
        <p:spPr>
          <a:xfrm>
            <a:off x="35055" y="2420888"/>
            <a:ext cx="4431701" cy="26642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0FCDFA5-95FD-0B95-09B1-BB33911B6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420888"/>
            <a:ext cx="4213236" cy="273104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58F1C83-6113-7F8C-5457-77123AFEEE34}"/>
              </a:ext>
            </a:extLst>
          </p:cNvPr>
          <p:cNvSpPr/>
          <p:nvPr/>
        </p:nvSpPr>
        <p:spPr>
          <a:xfrm>
            <a:off x="16681" y="6611779"/>
            <a:ext cx="68988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err="1">
                <a:latin typeface="+mj-lt"/>
                <a:cs typeface="Calibri" panose="020F0502020204030204" pitchFamily="34" charset="0"/>
              </a:rPr>
              <a:t>Gisslinger</a:t>
            </a:r>
            <a:r>
              <a:rPr lang="it-IT" sz="1000" dirty="0">
                <a:latin typeface="+mj-lt"/>
                <a:cs typeface="Calibri" panose="020F0502020204030204" pitchFamily="34" charset="0"/>
              </a:rPr>
              <a:t> H et al. Lancet </a:t>
            </a:r>
            <a:r>
              <a:rPr lang="it-IT" sz="1000" dirty="0" err="1">
                <a:latin typeface="+mj-lt"/>
                <a:cs typeface="Calibri" panose="020F0502020204030204" pitchFamily="34" charset="0"/>
              </a:rPr>
              <a:t>Haematol</a:t>
            </a:r>
            <a:r>
              <a:rPr lang="it-IT" sz="1000" dirty="0">
                <a:latin typeface="+mj-lt"/>
                <a:cs typeface="Calibri" panose="020F0502020204030204" pitchFamily="34" charset="0"/>
              </a:rPr>
              <a:t>. 2020;7(3):e196-e208. </a:t>
            </a:r>
            <a:r>
              <a:rPr lang="it-IT" sz="1000" dirty="0" err="1">
                <a:latin typeface="+mj-lt"/>
                <a:cs typeface="Calibri" panose="020F0502020204030204" pitchFamily="34" charset="0"/>
              </a:rPr>
              <a:t>Gisslinger</a:t>
            </a:r>
            <a:r>
              <a:rPr lang="it-IT" sz="1000" dirty="0">
                <a:latin typeface="+mj-lt"/>
                <a:cs typeface="Calibri" panose="020F0502020204030204" pitchFamily="34" charset="0"/>
              </a:rPr>
              <a:t> H et al. </a:t>
            </a:r>
            <a:r>
              <a:rPr lang="it-IT" sz="1000" dirty="0" err="1">
                <a:latin typeface="+mj-lt"/>
                <a:cs typeface="Calibri" panose="020F0502020204030204" pitchFamily="34" charset="0"/>
              </a:rPr>
              <a:t>Leukemia</a:t>
            </a:r>
            <a:r>
              <a:rPr lang="it-IT" sz="1000" dirty="0">
                <a:latin typeface="+mj-lt"/>
                <a:cs typeface="Calibri" panose="020F0502020204030204" pitchFamily="34" charset="0"/>
              </a:rPr>
              <a:t>. 2023;37(10):2129-2132 </a:t>
            </a:r>
          </a:p>
        </p:txBody>
      </p:sp>
    </p:spTree>
    <p:extLst>
      <p:ext uri="{BB962C8B-B14F-4D97-AF65-F5344CB8AC3E}">
        <p14:creationId xmlns:p14="http://schemas.microsoft.com/office/powerpoint/2010/main" val="979711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281E5-0AFD-A268-F54B-CF1375FD8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3AD04-1434-9719-9210-B63AA1EA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Come si monitora la malattia nel tempo</a:t>
            </a:r>
            <a:r>
              <a:rPr lang="en-GB" dirty="0"/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0EDE3-E593-DB88-1C31-5C9869D4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168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800" dirty="0" err="1"/>
              <a:t>Emocromo</a:t>
            </a:r>
            <a:r>
              <a:rPr lang="en-GB" sz="2800" dirty="0"/>
              <a:t> circa-</a:t>
            </a:r>
            <a:r>
              <a:rPr lang="en-GB" sz="2800" dirty="0" err="1"/>
              <a:t>mensile</a:t>
            </a:r>
            <a:endParaRPr lang="en-GB" sz="2800" dirty="0"/>
          </a:p>
          <a:p>
            <a:pPr>
              <a:buFont typeface="Wingdings" pitchFamily="2" charset="2"/>
              <a:buChar char="ü"/>
            </a:pPr>
            <a:r>
              <a:rPr lang="en-GB" sz="2800" dirty="0" err="1"/>
              <a:t>Striscio</a:t>
            </a:r>
            <a:r>
              <a:rPr lang="en-GB" sz="2800" dirty="0"/>
              <a:t> di </a:t>
            </a:r>
            <a:r>
              <a:rPr lang="en-GB" sz="2800" dirty="0" err="1"/>
              <a:t>sangue</a:t>
            </a:r>
            <a:r>
              <a:rPr lang="en-GB" sz="2800" dirty="0"/>
              <a:t> </a:t>
            </a:r>
            <a:r>
              <a:rPr lang="en-GB" sz="2800" dirty="0" err="1"/>
              <a:t>periferico</a:t>
            </a:r>
            <a:r>
              <a:rPr lang="en-GB" sz="2800" dirty="0"/>
              <a:t> </a:t>
            </a:r>
            <a:r>
              <a:rPr lang="en-GB" sz="2800" dirty="0" err="1"/>
              <a:t>ogni</a:t>
            </a:r>
            <a:r>
              <a:rPr lang="en-GB" sz="2800" dirty="0"/>
              <a:t> 6 </a:t>
            </a:r>
            <a:r>
              <a:rPr lang="en-GB" sz="2800" dirty="0" err="1"/>
              <a:t>mesi</a:t>
            </a:r>
            <a:endParaRPr lang="en-GB" sz="2800" dirty="0"/>
          </a:p>
          <a:p>
            <a:pPr>
              <a:buFont typeface="Wingdings" pitchFamily="2" charset="2"/>
              <a:buChar char="ü"/>
            </a:pPr>
            <a:r>
              <a:rPr lang="en-GB" sz="2800" dirty="0"/>
              <a:t>Visita </a:t>
            </a:r>
            <a:r>
              <a:rPr lang="en-GB" sz="2800" dirty="0" err="1"/>
              <a:t>ematologica</a:t>
            </a:r>
            <a:r>
              <a:rPr lang="en-GB" sz="2800" dirty="0"/>
              <a:t> </a:t>
            </a:r>
            <a:r>
              <a:rPr lang="en-GB" sz="2800" dirty="0" err="1"/>
              <a:t>ogni</a:t>
            </a:r>
            <a:r>
              <a:rPr lang="en-GB" sz="2800" dirty="0"/>
              <a:t> 3-6 </a:t>
            </a:r>
            <a:r>
              <a:rPr lang="en-GB" sz="2800" dirty="0" err="1"/>
              <a:t>mesi</a:t>
            </a:r>
            <a:endParaRPr lang="en-GB" sz="2800" dirty="0"/>
          </a:p>
          <a:p>
            <a:pPr>
              <a:buFont typeface="Wingdings" pitchFamily="2" charset="2"/>
              <a:buChar char="ü"/>
            </a:pPr>
            <a:r>
              <a:rPr lang="en-GB" sz="2800" dirty="0" err="1"/>
              <a:t>Ecografia</a:t>
            </a:r>
            <a:r>
              <a:rPr lang="en-GB" sz="2800" dirty="0"/>
              <a:t> </a:t>
            </a:r>
            <a:r>
              <a:rPr lang="en-GB" sz="2800" dirty="0" err="1"/>
              <a:t>addome</a:t>
            </a:r>
            <a:r>
              <a:rPr lang="en-GB" sz="2800" dirty="0"/>
              <a:t> </a:t>
            </a:r>
            <a:r>
              <a:rPr lang="en-GB" sz="2800" dirty="0" err="1"/>
              <a:t>completo</a:t>
            </a:r>
            <a:r>
              <a:rPr lang="en-GB" sz="2800" dirty="0"/>
              <a:t> </a:t>
            </a:r>
            <a:r>
              <a:rPr lang="en-GB" sz="2800" dirty="0" err="1"/>
              <a:t>su</a:t>
            </a:r>
            <a:r>
              <a:rPr lang="en-GB" sz="2800" dirty="0"/>
              <a:t> base annua</a:t>
            </a:r>
          </a:p>
          <a:p>
            <a:pPr>
              <a:buFont typeface="Wingdings" pitchFamily="2" charset="2"/>
              <a:buChar char="ü"/>
            </a:pPr>
            <a:r>
              <a:rPr lang="en-GB" sz="2800" dirty="0"/>
              <a:t>Visita </a:t>
            </a:r>
            <a:r>
              <a:rPr lang="en-GB" sz="2800" dirty="0" err="1"/>
              <a:t>dermatologica</a:t>
            </a:r>
            <a:r>
              <a:rPr lang="en-GB" sz="2800" dirty="0"/>
              <a:t> </a:t>
            </a:r>
            <a:r>
              <a:rPr lang="en-GB" sz="2800" dirty="0" err="1"/>
              <a:t>su</a:t>
            </a:r>
            <a:r>
              <a:rPr lang="en-GB" sz="2800" dirty="0"/>
              <a:t> base annua</a:t>
            </a:r>
          </a:p>
          <a:p>
            <a:pPr>
              <a:buFont typeface="Wingdings" pitchFamily="2" charset="2"/>
              <a:buChar char="ü"/>
            </a:pPr>
            <a:r>
              <a:rPr lang="en-GB" sz="2800" dirty="0"/>
              <a:t>Visita </a:t>
            </a:r>
            <a:r>
              <a:rPr lang="en-GB" sz="2800" dirty="0" err="1"/>
              <a:t>cardiologica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2971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E0151D-36BF-4682-27EB-C3B72642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C4508D-CB18-88C5-903F-1B7C6DD57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it-IT" sz="4000" b="1" dirty="0"/>
              <a:t>Domande pratiche e di vita quotidiana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D7EDCA03-5F40-44C0-9123-3E0D5408A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820459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628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07D70B0-6F2C-85CB-5064-94A9FFFFC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109408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2"/>
                </a:solidFill>
              </a:rPr>
              <a:t>O </a:t>
            </a:r>
            <a:r>
              <a:rPr lang="en-US" sz="3200" dirty="0" err="1">
                <a:solidFill>
                  <a:schemeClr val="tx2"/>
                </a:solidFill>
              </a:rPr>
              <a:t>miédeco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piatùso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facette</a:t>
            </a:r>
            <a:r>
              <a:rPr lang="en-US" sz="3200" dirty="0">
                <a:solidFill>
                  <a:schemeClr val="tx2"/>
                </a:solidFill>
              </a:rPr>
              <a:t> fa 'a </a:t>
            </a:r>
            <a:r>
              <a:rPr lang="en-US" sz="3200" dirty="0" err="1">
                <a:solidFill>
                  <a:schemeClr val="tx2"/>
                </a:solidFill>
              </a:rPr>
              <a:t>chiaja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vermenosa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8" name="Immagine 7" descr="Immagine che contiene paesaggio, natura, cielo, aria aperta&#10;&#10;Il contenuto generato dall'IA potrebbe non essere corretto.">
            <a:extLst>
              <a:ext uri="{FF2B5EF4-FFF2-40B4-BE49-F238E27FC236}">
                <a16:creationId xmlns:a16="http://schemas.microsoft.com/office/drawing/2014/main" id="{89CB56B2-7E06-7462-58A9-EED9A6E58B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05"/>
          <a:stretch>
            <a:fillRect/>
          </a:stretch>
        </p:blipFill>
        <p:spPr>
          <a:xfrm>
            <a:off x="20" y="10"/>
            <a:ext cx="9143980" cy="4201449"/>
          </a:xfrm>
          <a:prstGeom prst="rect">
            <a:avLst/>
          </a:prstGeom>
        </p:spPr>
      </p:pic>
      <p:grpSp>
        <p:nvGrpSpPr>
          <p:cNvPr id="32" name="Group 2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2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206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F76E6-F6EB-14F0-D7A0-2724B182E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CasellaDiTesto 2">
            <a:extLst>
              <a:ext uri="{FF2B5EF4-FFF2-40B4-BE49-F238E27FC236}">
                <a16:creationId xmlns:a16="http://schemas.microsoft.com/office/drawing/2014/main" id="{4BBA8513-C5C9-0474-FD6D-6DF63A863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718" y="1124744"/>
            <a:ext cx="2662587" cy="2202555"/>
          </a:xfrm>
          <a:prstGeom prst="rect">
            <a:avLst/>
          </a:prstGeom>
          <a:noFill/>
          <a:ln>
            <a:noFill/>
          </a:ln>
        </p:spPr>
        <p:txBody>
          <a:bodyPr wrap="non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Novella Pugliese</a:t>
            </a:r>
          </a:p>
          <a:p>
            <a:pPr algn="ctr">
              <a:defRPr/>
            </a:pPr>
            <a:endParaRPr lang="it-IT" altLang="en-US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A.O.U. Federico II Napoli</a:t>
            </a:r>
          </a:p>
          <a:p>
            <a:pPr algn="ctr">
              <a:defRPr/>
            </a:pPr>
            <a:r>
              <a:rPr lang="it-IT" altLang="en-US" sz="1800" b="1" i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novella.pugliese@unina.it</a:t>
            </a:r>
            <a:endParaRPr lang="it-IT" altLang="en-US" sz="18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A3A8AF3C-FECF-C8D0-8773-F6412008B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876739"/>
            <a:ext cx="34563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ai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pazienti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con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17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2025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11D3A5A-71DC-11A2-E888-8FF2871A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789040"/>
            <a:ext cx="7149333" cy="26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11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1FFB8F-0067-2A0A-A77F-FF37C214583C}"/>
              </a:ext>
            </a:extLst>
          </p:cNvPr>
          <p:cNvSpPr txBox="1"/>
          <p:nvPr/>
        </p:nvSpPr>
        <p:spPr>
          <a:xfrm>
            <a:off x="1447683" y="2158008"/>
            <a:ext cx="60544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solidFill>
                  <a:prstClr val="black"/>
                </a:solidFill>
                <a:latin typeface="+mj-lt"/>
              </a:rPr>
              <a:t>Riscontro occasionale di ematocrito/emoglobina elevati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A2A6481-3D45-59FD-B387-5A84565E1F7F}"/>
              </a:ext>
            </a:extLst>
          </p:cNvPr>
          <p:cNvSpPr txBox="1"/>
          <p:nvPr/>
        </p:nvSpPr>
        <p:spPr>
          <a:xfrm>
            <a:off x="1469925" y="3373542"/>
            <a:ext cx="6054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solidFill>
                  <a:prstClr val="black"/>
                </a:solidFill>
                <a:latin typeface="+mj-lt"/>
              </a:rPr>
              <a:t>I</a:t>
            </a:r>
            <a:r>
              <a:rPr lang="it-IT" sz="2100">
                <a:solidFill>
                  <a:prstClr val="black"/>
                </a:solidFill>
                <a:latin typeface="+mj-lt"/>
              </a:rPr>
              <a:t>ndagando 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per i sintomi correlati alla policitemia vera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26AFBF-D620-E143-66ED-8E9E17CD0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dirty="0"/>
              <a:t>Come </a:t>
            </a:r>
            <a:r>
              <a:rPr lang="en-US" sz="5700" dirty="0" err="1"/>
              <a:t>si</a:t>
            </a:r>
            <a:r>
              <a:rPr lang="en-US" sz="5700" dirty="0"/>
              <a:t> </a:t>
            </a:r>
            <a:r>
              <a:rPr lang="en-US" sz="5700" dirty="0" err="1"/>
              <a:t>scopre</a:t>
            </a:r>
            <a:r>
              <a:rPr lang="en-US" sz="5700" dirty="0"/>
              <a:t>?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ECF4314-5175-5933-8EAF-B20AAC0E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1806"/>
            <a:ext cx="6264696" cy="66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974B5-FD6B-62BA-D0F8-BAE7A022F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C9299ED-3C93-FD08-2056-5E038438B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A7261B-1BEE-E768-BC01-FFFA3619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dirty="0"/>
              <a:t>Quali </a:t>
            </a:r>
            <a:r>
              <a:rPr lang="en-US" sz="5700" dirty="0" err="1"/>
              <a:t>sintomi</a:t>
            </a:r>
            <a:r>
              <a:rPr lang="en-US" sz="5700" dirty="0"/>
              <a:t>?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EEB9E414-4342-6C5B-CBDC-19AF8C1D2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0377A6-FADC-CF3B-DBB6-408323C36AE5}"/>
              </a:ext>
            </a:extLst>
          </p:cNvPr>
          <p:cNvSpPr txBox="1"/>
          <p:nvPr/>
        </p:nvSpPr>
        <p:spPr>
          <a:xfrm>
            <a:off x="479160" y="5647503"/>
            <a:ext cx="8182233" cy="552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6191A83-F8C8-47AE-BBE9-CF609F13F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55" y="1988840"/>
            <a:ext cx="801949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9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72BDF25-494B-65DE-8BDD-12E83D6D5DBA}"/>
              </a:ext>
            </a:extLst>
          </p:cNvPr>
          <p:cNvSpPr/>
          <p:nvPr/>
        </p:nvSpPr>
        <p:spPr>
          <a:xfrm>
            <a:off x="21212" y="6611779"/>
            <a:ext cx="75723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err="1"/>
              <a:t>Reproduced</a:t>
            </a:r>
            <a:r>
              <a:rPr lang="it-IT" sz="1000" dirty="0"/>
              <a:t> from Mesa et al. BMC </a:t>
            </a:r>
            <a:r>
              <a:rPr lang="it-IT" sz="1000" dirty="0" err="1"/>
              <a:t>Cancer</a:t>
            </a:r>
            <a:r>
              <a:rPr lang="it-IT" sz="1000" dirty="0"/>
              <a:t>. 2016;16:167. </a:t>
            </a:r>
            <a:r>
              <a:rPr lang="it-IT" sz="1000" dirty="0" err="1"/>
              <a:t>Byun</a:t>
            </a:r>
            <a:r>
              <a:rPr lang="it-IT" sz="1000" dirty="0"/>
              <a:t> JM et al. </a:t>
            </a:r>
            <a:r>
              <a:rPr lang="it-IT" sz="1000" dirty="0" err="1"/>
              <a:t>Korean</a:t>
            </a:r>
            <a:r>
              <a:rPr lang="it-IT" sz="1000" dirty="0"/>
              <a:t> </a:t>
            </a:r>
            <a:r>
              <a:rPr lang="it-IT" sz="1000" dirty="0" err="1"/>
              <a:t>J</a:t>
            </a:r>
            <a:r>
              <a:rPr lang="it-IT" sz="1000" dirty="0"/>
              <a:t> </a:t>
            </a:r>
            <a:r>
              <a:rPr lang="it-IT" sz="1000" dirty="0" err="1"/>
              <a:t>Intern</a:t>
            </a:r>
            <a:r>
              <a:rPr lang="it-IT" sz="1000" dirty="0"/>
              <a:t> </a:t>
            </a:r>
            <a:r>
              <a:rPr lang="it-IT" sz="1000" dirty="0" err="1"/>
              <a:t>Med</a:t>
            </a:r>
            <a:r>
              <a:rPr lang="it-IT" sz="1000" dirty="0"/>
              <a:t>. 2022;37(2):444-454.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968C7BD-2CED-0549-92B2-2894129E7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73" y="1772816"/>
            <a:ext cx="4445195" cy="432048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D3FC447-DBE9-1999-0FA0-5A57B6769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13"/>
          <a:stretch/>
        </p:blipFill>
        <p:spPr>
          <a:xfrm>
            <a:off x="4932040" y="1772816"/>
            <a:ext cx="3843976" cy="190976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1C8B501-19F2-96DC-E99D-E546ED9A1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89" t="1" r="5005" b="17385"/>
          <a:stretch/>
        </p:blipFill>
        <p:spPr>
          <a:xfrm>
            <a:off x="4932040" y="3861048"/>
            <a:ext cx="3888110" cy="221342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EA724ED1-58EE-8F26-0003-B45E2D85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85" y="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dirty="0"/>
              <a:t>I pazienti non riconoscono i sintomi come correlati</a:t>
            </a:r>
            <a:endParaRPr lang="en-US" sz="5700" dirty="0"/>
          </a:p>
        </p:txBody>
      </p:sp>
    </p:spTree>
    <p:extLst>
      <p:ext uri="{BB962C8B-B14F-4D97-AF65-F5344CB8AC3E}">
        <p14:creationId xmlns:p14="http://schemas.microsoft.com/office/powerpoint/2010/main" val="90076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8B9C7-0244-94F4-D67C-FB4290947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54B673-204A-9B75-6FE4-12DD29D93155}"/>
              </a:ext>
            </a:extLst>
          </p:cNvPr>
          <p:cNvSpPr txBox="1"/>
          <p:nvPr/>
        </p:nvSpPr>
        <p:spPr>
          <a:xfrm>
            <a:off x="1447683" y="2158008"/>
            <a:ext cx="60544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solidFill>
                  <a:prstClr val="black"/>
                </a:solidFill>
                <a:latin typeface="+mj-lt"/>
              </a:rPr>
              <a:t>Riscontro occasionale di ematocrito/emoglobina elevati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8C7C8E-A306-20BA-B8D2-A0EF953099BA}"/>
              </a:ext>
            </a:extLst>
          </p:cNvPr>
          <p:cNvSpPr txBox="1"/>
          <p:nvPr/>
        </p:nvSpPr>
        <p:spPr>
          <a:xfrm>
            <a:off x="1473698" y="4304699"/>
            <a:ext cx="1242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solidFill>
                  <a:prstClr val="black"/>
                </a:solidFill>
                <a:latin typeface="+mj-lt"/>
              </a:rPr>
              <a:t>Oppure</a:t>
            </a:r>
            <a:r>
              <a:rPr lang="mr-IN" sz="2100" dirty="0">
                <a:solidFill>
                  <a:prstClr val="black"/>
                </a:solidFill>
                <a:latin typeface="+mj-lt"/>
              </a:rPr>
              <a:t>…</a:t>
            </a:r>
            <a:endParaRPr lang="it-IT" sz="21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632CA61-E655-1D0D-9251-C8A567D9AF0C}"/>
              </a:ext>
            </a:extLst>
          </p:cNvPr>
          <p:cNvSpPr txBox="1"/>
          <p:nvPr/>
        </p:nvSpPr>
        <p:spPr>
          <a:xfrm>
            <a:off x="1469925" y="3373542"/>
            <a:ext cx="6054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solidFill>
                  <a:prstClr val="black"/>
                </a:solidFill>
                <a:latin typeface="+mj-lt"/>
              </a:rPr>
              <a:t>Indagando per i sintomi correlati alla policitemia vera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B94D766-8D72-A236-19E0-3672EEE792DE}"/>
              </a:ext>
            </a:extLst>
          </p:cNvPr>
          <p:cNvSpPr txBox="1"/>
          <p:nvPr/>
        </p:nvSpPr>
        <p:spPr>
          <a:xfrm>
            <a:off x="2689822" y="4302519"/>
            <a:ext cx="37543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solidFill>
                  <a:prstClr val="black"/>
                </a:solidFill>
                <a:latin typeface="+mj-lt"/>
              </a:rPr>
              <a:t>troppo tardi </a:t>
            </a:r>
            <a:r>
              <a:rPr lang="mr-IN" sz="2100" dirty="0">
                <a:solidFill>
                  <a:prstClr val="black"/>
                </a:solidFill>
                <a:latin typeface="+mj-lt"/>
              </a:rPr>
              <a:t>…</a:t>
            </a:r>
            <a:r>
              <a:rPr lang="it-IT" sz="2100" dirty="0">
                <a:solidFill>
                  <a:prstClr val="black"/>
                </a:solidFill>
                <a:latin typeface="+mj-lt"/>
              </a:rPr>
              <a:t>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F46640E-6D62-5FB9-D9AA-299F034B8416}"/>
              </a:ext>
            </a:extLst>
          </p:cNvPr>
          <p:cNvSpPr txBox="1"/>
          <p:nvPr/>
        </p:nvSpPr>
        <p:spPr>
          <a:xfrm>
            <a:off x="4563451" y="4293096"/>
            <a:ext cx="36184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solidFill>
                  <a:prstClr val="black"/>
                </a:solidFill>
                <a:latin typeface="+mj-lt"/>
              </a:rPr>
              <a:t>dopo un evento trombotico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299968-F23E-EFCE-9D6E-CE8E9247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dirty="0"/>
              <a:t>Come </a:t>
            </a:r>
            <a:r>
              <a:rPr lang="en-US" sz="5700" dirty="0" err="1"/>
              <a:t>si</a:t>
            </a:r>
            <a:r>
              <a:rPr lang="en-US" sz="5700" dirty="0"/>
              <a:t> </a:t>
            </a:r>
            <a:r>
              <a:rPr lang="en-US" sz="5700" dirty="0" err="1"/>
              <a:t>scopre</a:t>
            </a:r>
            <a:r>
              <a:rPr lang="en-US" sz="57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88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94843-5F19-A1D4-6B69-606C1BEE6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3DB1606-FF6C-69AC-47DB-9AA6B7930974}"/>
              </a:ext>
            </a:extLst>
          </p:cNvPr>
          <p:cNvSpPr txBox="1"/>
          <p:nvPr/>
        </p:nvSpPr>
        <p:spPr>
          <a:xfrm>
            <a:off x="427651" y="5743942"/>
            <a:ext cx="8592347" cy="76944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criterio n°2 può non essere richiesto per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Hb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(g/dl) &gt;16.5 ♀e &gt;18.5 ♂ oppure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Hct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(%) &gt;49.5 ♀e &gt;55.5 ♂ in presenza di criterio n°3+criterio minore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FDEBBCD-D6A9-A52E-834F-9D707ED0CDDB}"/>
              </a:ext>
            </a:extLst>
          </p:cNvPr>
          <p:cNvSpPr txBox="1"/>
          <p:nvPr/>
        </p:nvSpPr>
        <p:spPr>
          <a:xfrm>
            <a:off x="0" y="6615826"/>
            <a:ext cx="4200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000" dirty="0" err="1">
                <a:solidFill>
                  <a:prstClr val="black"/>
                </a:solidFill>
                <a:latin typeface="+mj-lt"/>
              </a:rPr>
              <a:t>Modified</a:t>
            </a:r>
            <a:r>
              <a:rPr lang="it-IT" sz="1000" dirty="0">
                <a:solidFill>
                  <a:prstClr val="black"/>
                </a:solidFill>
                <a:latin typeface="+mj-lt"/>
              </a:rPr>
              <a:t> from D. </a:t>
            </a:r>
            <a:r>
              <a:rPr lang="it-IT" sz="1000" dirty="0" err="1">
                <a:solidFill>
                  <a:prstClr val="black"/>
                </a:solidFill>
                <a:latin typeface="+mj-lt"/>
              </a:rPr>
              <a:t>Arber</a:t>
            </a:r>
            <a:r>
              <a:rPr lang="it-IT" sz="1000" dirty="0">
                <a:solidFill>
                  <a:prstClr val="black"/>
                </a:solidFill>
                <a:latin typeface="+mj-lt"/>
              </a:rPr>
              <a:t> et al. Blood. 2016; 127(20): 2391-405</a:t>
            </a:r>
          </a:p>
        </p:txBody>
      </p:sp>
      <p:sp>
        <p:nvSpPr>
          <p:cNvPr id="27" name="Titolo 26">
            <a:extLst>
              <a:ext uri="{FF2B5EF4-FFF2-40B4-BE49-F238E27FC236}">
                <a16:creationId xmlns:a16="http://schemas.microsoft.com/office/drawing/2014/main" id="{7095FF90-512C-3CC0-62C1-AC1D46442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Come </a:t>
            </a:r>
            <a:r>
              <a:rPr lang="en-GB" dirty="0" err="1"/>
              <a:t>si</a:t>
            </a:r>
            <a:r>
              <a:rPr lang="en-GB" dirty="0"/>
              <a:t> fa la </a:t>
            </a:r>
            <a:r>
              <a:rPr lang="en-GB" dirty="0" err="1"/>
              <a:t>diagnosi</a:t>
            </a:r>
            <a:endParaRPr lang="en-GB" dirty="0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BE65018B-DE00-2D9F-1184-D914A37C9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1" y="764704"/>
            <a:ext cx="8432078" cy="59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5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9143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8B4701-0287-B4A8-332B-ED4F380200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11" r="5340"/>
          <a:stretch>
            <a:fillRect/>
          </a:stretch>
        </p:blipFill>
        <p:spPr>
          <a:xfrm>
            <a:off x="2" y="1"/>
            <a:ext cx="2771774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93477E6-97FC-99BB-D376-793DCA520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67" r="20862"/>
          <a:stretch>
            <a:fillRect/>
          </a:stretch>
        </p:blipFill>
        <p:spPr>
          <a:xfrm>
            <a:off x="6435350" y="10"/>
            <a:ext cx="27086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4338C77-4CC0-CFF3-8346-613E2122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88" y="2204864"/>
            <a:ext cx="3808623" cy="14779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700" dirty="0"/>
              <a:t>… ma </a:t>
            </a:r>
            <a:r>
              <a:rPr lang="en-US" sz="4700" dirty="0" err="1"/>
              <a:t>che</a:t>
            </a:r>
            <a:r>
              <a:rPr lang="en-US" sz="4700" dirty="0"/>
              <a:t> mi </a:t>
            </a:r>
            <a:r>
              <a:rPr lang="en-US" sz="4700" dirty="0" err="1"/>
              <a:t>può</a:t>
            </a:r>
            <a:r>
              <a:rPr lang="en-US" sz="4700" dirty="0"/>
              <a:t> </a:t>
            </a:r>
            <a:r>
              <a:rPr lang="en-US" sz="4700" dirty="0" err="1"/>
              <a:t>succedere</a:t>
            </a:r>
            <a:r>
              <a:rPr lang="en-US" sz="47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15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47892-3185-118A-46F1-DA00F290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568CEF-6A80-3C36-4836-B5139D1C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Devo </a:t>
            </a:r>
            <a:r>
              <a:rPr lang="en-GB" dirty="0" err="1"/>
              <a:t>modificare</a:t>
            </a:r>
            <a:r>
              <a:rPr lang="en-GB" dirty="0"/>
              <a:t> il </a:t>
            </a:r>
            <a:r>
              <a:rPr lang="en-GB" dirty="0" err="1"/>
              <a:t>mio</a:t>
            </a:r>
            <a:r>
              <a:rPr lang="en-GB" dirty="0"/>
              <a:t> stile di vita?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C5756C-0160-395C-14FA-33AEB5F9EFA8}"/>
              </a:ext>
            </a:extLst>
          </p:cNvPr>
          <p:cNvSpPr txBox="1"/>
          <p:nvPr/>
        </p:nvSpPr>
        <p:spPr>
          <a:xfrm>
            <a:off x="-19889" y="6611779"/>
            <a:ext cx="61009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  <a:cs typeface="Arial" panose="020B0604020202020204" pitchFamily="34" charset="0"/>
              </a:rPr>
              <a:t>Landolfi R, et al. N Engl J Med. 2004;350:114-124</a:t>
            </a:r>
            <a:r>
              <a:rPr lang="it-IT" sz="10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; </a:t>
            </a:r>
            <a:r>
              <a:rPr lang="en-US" sz="1000" dirty="0" err="1">
                <a:cs typeface="Arial" panose="020B0604020202020204" pitchFamily="34" charset="0"/>
              </a:rPr>
              <a:t>Marchioli</a:t>
            </a:r>
            <a:r>
              <a:rPr lang="en-US" sz="1000" dirty="0">
                <a:cs typeface="Arial" panose="020B0604020202020204" pitchFamily="34" charset="0"/>
              </a:rPr>
              <a:t> R, et al. </a:t>
            </a:r>
            <a:r>
              <a:rPr lang="en-US" sz="1000" i="1" dirty="0">
                <a:cs typeface="Arial" panose="020B0604020202020204" pitchFamily="34" charset="0"/>
              </a:rPr>
              <a:t>N Engl J Med. </a:t>
            </a:r>
            <a:r>
              <a:rPr lang="en-US" sz="1000" dirty="0">
                <a:cs typeface="Arial" panose="020B0604020202020204" pitchFamily="34" charset="0"/>
              </a:rPr>
              <a:t>2013;368:22-33</a:t>
            </a:r>
            <a:r>
              <a:rPr lang="it-IT" sz="1000" b="0" i="0" u="none" strike="noStrike" dirty="0">
                <a:solidFill>
                  <a:srgbClr val="212121"/>
                </a:solidFill>
                <a:effectLst/>
                <a:latin typeface="+mj-lt"/>
              </a:rPr>
              <a:t>. </a:t>
            </a:r>
            <a:endParaRPr lang="en-GB" sz="1000" dirty="0">
              <a:latin typeface="+mj-lt"/>
            </a:endParaRPr>
          </a:p>
        </p:txBody>
      </p:sp>
      <p:sp>
        <p:nvSpPr>
          <p:cNvPr id="6" name="Text Box 111">
            <a:extLst>
              <a:ext uri="{FF2B5EF4-FFF2-40B4-BE49-F238E27FC236}">
                <a16:creationId xmlns:a16="http://schemas.microsoft.com/office/drawing/2014/main" id="{0CB36C31-D2EB-6B6A-6E17-D18DE5FDE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138" y="3623320"/>
            <a:ext cx="2503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</a:rPr>
              <a:t>THROMBOSIS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10878D-2886-F5FB-1E45-A7C9DA7F9DCA}"/>
              </a:ext>
            </a:extLst>
          </p:cNvPr>
          <p:cNvSpPr txBox="1"/>
          <p:nvPr/>
        </p:nvSpPr>
        <p:spPr>
          <a:xfrm>
            <a:off x="971600" y="220486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Obesità, diabete, ipertensione, iperlipidemia, fumo, dieta poco salutare, mancanza di attività fisica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F5613A2-8606-4B81-F382-52415A870FF9}"/>
              </a:ext>
            </a:extLst>
          </p:cNvPr>
          <p:cNvSpPr/>
          <p:nvPr/>
        </p:nvSpPr>
        <p:spPr>
          <a:xfrm>
            <a:off x="2843808" y="3501008"/>
            <a:ext cx="3456384" cy="914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Trombosi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5817C47-2483-2541-D876-AE200E6BB8FB}"/>
              </a:ext>
            </a:extLst>
          </p:cNvPr>
          <p:cNvSpPr txBox="1"/>
          <p:nvPr/>
        </p:nvSpPr>
        <p:spPr>
          <a:xfrm>
            <a:off x="1703266" y="1557338"/>
            <a:ext cx="573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A5002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Fattori di rischio cardiovascolari</a:t>
            </a:r>
          </a:p>
        </p:txBody>
      </p:sp>
      <p:sp>
        <p:nvSpPr>
          <p:cNvPr id="16" name="Freccia in giù 16">
            <a:extLst>
              <a:ext uri="{FF2B5EF4-FFF2-40B4-BE49-F238E27FC236}">
                <a16:creationId xmlns:a16="http://schemas.microsoft.com/office/drawing/2014/main" id="{D6EC0E6D-C0CB-9374-B470-1314C71492A3}"/>
              </a:ext>
            </a:extLst>
          </p:cNvPr>
          <p:cNvSpPr/>
          <p:nvPr/>
        </p:nvSpPr>
        <p:spPr>
          <a:xfrm>
            <a:off x="4414239" y="3206124"/>
            <a:ext cx="315522" cy="273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su 17">
            <a:extLst>
              <a:ext uri="{FF2B5EF4-FFF2-40B4-BE49-F238E27FC236}">
                <a16:creationId xmlns:a16="http://schemas.microsoft.com/office/drawing/2014/main" id="{CE0B38AD-C9F4-CC1D-BB9F-ABECA050F432}"/>
              </a:ext>
            </a:extLst>
          </p:cNvPr>
          <p:cNvSpPr/>
          <p:nvPr/>
        </p:nvSpPr>
        <p:spPr>
          <a:xfrm>
            <a:off x="4382954" y="4415408"/>
            <a:ext cx="378093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8D8A58A-5629-1BBA-A34B-DCA980C73898}"/>
              </a:ext>
            </a:extLst>
          </p:cNvPr>
          <p:cNvSpPr/>
          <p:nvPr/>
        </p:nvSpPr>
        <p:spPr>
          <a:xfrm>
            <a:off x="1691680" y="4847456"/>
            <a:ext cx="5760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A5002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Anomalie</a:t>
            </a:r>
            <a:r>
              <a:rPr lang="en-US" sz="2800" b="1" dirty="0">
                <a:solidFill>
                  <a:srgbClr val="A5002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correlate </a:t>
            </a:r>
            <a:r>
              <a:rPr lang="en-US" sz="2800" b="1" dirty="0" err="1">
                <a:solidFill>
                  <a:srgbClr val="A5002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alla</a:t>
            </a:r>
            <a:r>
              <a:rPr lang="en-US" sz="2800" b="1" dirty="0">
                <a:solidFill>
                  <a:srgbClr val="A5002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A5002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malattia</a:t>
            </a:r>
            <a:r>
              <a:rPr lang="it-IT" dirty="0"/>
              <a:t> </a:t>
            </a:r>
            <a:r>
              <a:rPr lang="it-IT" dirty="0" err="1"/>
              <a:t>Iperviscosità</a:t>
            </a:r>
            <a:r>
              <a:rPr lang="it-IT" dirty="0"/>
              <a:t>, anomalie leucocitarie e piastriniche, infiammazione, stato mutazionale</a:t>
            </a:r>
            <a:endParaRPr lang="en-US" dirty="0">
              <a:solidFill>
                <a:srgbClr val="00206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718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1154</Words>
  <Application>Microsoft Macintosh PowerPoint</Application>
  <PresentationFormat>Presentazione su schermo (4:3)</PresentationFormat>
  <Paragraphs>153</Paragraphs>
  <Slides>24</Slides>
  <Notes>4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3" baseType="lpstr">
      <vt:lpstr>ＭＳ Ｐゴシック</vt:lpstr>
      <vt:lpstr>-webkit-standard</vt:lpstr>
      <vt:lpstr>Aptos</vt:lpstr>
      <vt:lpstr>Arial</vt:lpstr>
      <vt:lpstr>BlinkMacSystemFont</vt:lpstr>
      <vt:lpstr>Calibri</vt:lpstr>
      <vt:lpstr>Cambria</vt:lpstr>
      <vt:lpstr>Wingdings</vt:lpstr>
      <vt:lpstr>Tema di Office</vt:lpstr>
      <vt:lpstr>Presentazione standard di PowerPoint</vt:lpstr>
      <vt:lpstr>Che cosa significa?</vt:lpstr>
      <vt:lpstr>Come si scopre?</vt:lpstr>
      <vt:lpstr>Quali sintomi?</vt:lpstr>
      <vt:lpstr>I pazienti non riconoscono i sintomi come correlati</vt:lpstr>
      <vt:lpstr>Come si scopre?</vt:lpstr>
      <vt:lpstr>Come si fa la diagnosi</vt:lpstr>
      <vt:lpstr>… ma che mi può succedere?</vt:lpstr>
      <vt:lpstr>Devo modificare il mio stile di vita?</vt:lpstr>
      <vt:lpstr>Ma come mi è venuta?</vt:lpstr>
      <vt:lpstr>Qual è l’aspettativa di vittoria?</vt:lpstr>
      <vt:lpstr>Qual è l’aspettativa di vita?</vt:lpstr>
      <vt:lpstr>Qual è l’aspettativa di vittoria?</vt:lpstr>
      <vt:lpstr>La policitemia vera può peggiorare nel tempo?</vt:lpstr>
      <vt:lpstr>Che stadio sono?</vt:lpstr>
      <vt:lpstr>Cardioaspirina + controllo dell’ematocrito</vt:lpstr>
      <vt:lpstr>Devo fare la chemioterapia?</vt:lpstr>
      <vt:lpstr>La terapia citoriduttiva solo se:</vt:lpstr>
      <vt:lpstr>Quale terapia</vt:lpstr>
      <vt:lpstr>Ropeginterferon alpha 2b: risposta molecolare e probabilità di non avere eventi</vt:lpstr>
      <vt:lpstr>Come si monitora la malattia nel tempo?</vt:lpstr>
      <vt:lpstr>Domande pratiche e di vita quotidiana</vt:lpstr>
      <vt:lpstr>O miédeco piatùso facette fa 'a chiaja vermenosa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fanellit</dc:creator>
  <cp:lastModifiedBy>Novella Pugliese</cp:lastModifiedBy>
  <cp:revision>24</cp:revision>
  <dcterms:created xsi:type="dcterms:W3CDTF">2018-04-13T11:53:07Z</dcterms:created>
  <dcterms:modified xsi:type="dcterms:W3CDTF">2025-05-17T08:24:33Z</dcterms:modified>
</cp:coreProperties>
</file>